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49" r:id="rId2"/>
    <p:sldId id="350" r:id="rId3"/>
    <p:sldId id="351" r:id="rId4"/>
    <p:sldId id="352" r:id="rId5"/>
    <p:sldId id="324" r:id="rId6"/>
    <p:sldId id="327" r:id="rId7"/>
    <p:sldId id="328" r:id="rId8"/>
    <p:sldId id="330" r:id="rId9"/>
    <p:sldId id="329" r:id="rId10"/>
    <p:sldId id="353" r:id="rId11"/>
    <p:sldId id="354" r:id="rId12"/>
    <p:sldId id="355" r:id="rId13"/>
    <p:sldId id="333" r:id="rId14"/>
    <p:sldId id="356" r:id="rId15"/>
    <p:sldId id="357" r:id="rId16"/>
    <p:sldId id="358" r:id="rId17"/>
    <p:sldId id="440" r:id="rId18"/>
    <p:sldId id="441" r:id="rId19"/>
    <p:sldId id="442" r:id="rId20"/>
    <p:sldId id="273" r:id="rId21"/>
    <p:sldId id="443" r:id="rId22"/>
    <p:sldId id="465" r:id="rId23"/>
    <p:sldId id="444" r:id="rId24"/>
    <p:sldId id="264" r:id="rId25"/>
    <p:sldId id="276" r:id="rId26"/>
    <p:sldId id="267" r:id="rId27"/>
    <p:sldId id="268" r:id="rId28"/>
    <p:sldId id="269" r:id="rId29"/>
    <p:sldId id="27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E8F508-FBD3-4F7F-ADB9-69AD06B6DF33}" type="datetimeFigureOut">
              <a:rPr lang="en-GB" smtClean="0"/>
              <a:t>16/10/2024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29CC8-1523-40B6-82FF-5F6A8257FCA5}" type="slidenum">
              <a:rPr lang="en-GB" smtClean="0"/>
              <a:t>‹#›</a:t>
            </a:fld>
            <a:endParaRPr lang="en-GB"/>
          </a:p>
        </p:txBody>
      </p:sp>
    </p:spTree>
    <p:extLst>
      <p:ext uri="{BB962C8B-B14F-4D97-AF65-F5344CB8AC3E}">
        <p14:creationId xmlns:p14="http://schemas.microsoft.com/office/powerpoint/2010/main" val="2834264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1" name="Google Shape;15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dirty="0"/>
              <a:t>The 3 or 5R’s started as Waste Management</a:t>
            </a:r>
            <a:endParaRPr dirty="0"/>
          </a:p>
          <a:p>
            <a:pPr marL="158750" marR="0" lvl="0" indent="0" algn="l" rtl="0">
              <a:lnSpc>
                <a:spcPct val="100000"/>
              </a:lnSpc>
              <a:spcBef>
                <a:spcPts val="0"/>
              </a:spcBef>
              <a:spcAft>
                <a:spcPts val="0"/>
              </a:spcAft>
              <a:buClr>
                <a:srgbClr val="000000"/>
              </a:buClr>
              <a:buSzPts val="1100"/>
              <a:buFont typeface="Arial"/>
              <a:buNone/>
            </a:pPr>
            <a:r>
              <a:rPr lang="en-US" dirty="0"/>
              <a:t>Everyone understands the need to Recycle</a:t>
            </a:r>
            <a:endParaRPr dirty="0"/>
          </a:p>
          <a:p>
            <a:pPr marL="158750" marR="0" lvl="0" indent="0" algn="l" rtl="0">
              <a:lnSpc>
                <a:spcPct val="100000"/>
              </a:lnSpc>
              <a:spcBef>
                <a:spcPts val="0"/>
              </a:spcBef>
              <a:spcAft>
                <a:spcPts val="0"/>
              </a:spcAft>
              <a:buClr>
                <a:srgbClr val="000000"/>
              </a:buClr>
              <a:buSzPts val="1100"/>
              <a:buFont typeface="Arial"/>
              <a:buNone/>
            </a:pPr>
            <a:r>
              <a:rPr lang="en-US" dirty="0"/>
              <a:t>As Recycle is at the bottom then you can imagine that this is the least important</a:t>
            </a:r>
          </a:p>
          <a:p>
            <a:pPr marL="457200" marR="0" lvl="0" indent="-298450" algn="l" rtl="0">
              <a:lnSpc>
                <a:spcPct val="100000"/>
              </a:lnSpc>
              <a:spcBef>
                <a:spcPts val="0"/>
              </a:spcBef>
              <a:spcAft>
                <a:spcPts val="0"/>
              </a:spcAft>
              <a:buClr>
                <a:srgbClr val="000000"/>
              </a:buClr>
              <a:buSzPts val="1100"/>
              <a:buFont typeface="Arial"/>
              <a:buChar char="●"/>
            </a:pPr>
            <a:endParaRPr lang="en-US" dirty="0"/>
          </a:p>
          <a:p>
            <a:pPr marL="0" marR="0" lvl="0" indent="0" algn="l" rtl="0">
              <a:lnSpc>
                <a:spcPct val="100000"/>
              </a:lnSpc>
              <a:spcBef>
                <a:spcPts val="0"/>
              </a:spcBef>
              <a:spcAft>
                <a:spcPts val="0"/>
              </a:spcAft>
              <a:buClr>
                <a:srgbClr val="000000"/>
              </a:buClr>
              <a:buSzPts val="1100"/>
              <a:buFont typeface="Arial"/>
              <a:buNone/>
            </a:pPr>
            <a:r>
              <a:rPr lang="en-GB" dirty="0"/>
              <a:t>These are the services that ECO Action offer to help people to make more of a difference</a:t>
            </a:r>
          </a:p>
          <a:p>
            <a:pPr marL="0" marR="0" lvl="0" indent="0" algn="l" rtl="0">
              <a:lnSpc>
                <a:spcPct val="100000"/>
              </a:lnSpc>
              <a:spcBef>
                <a:spcPts val="0"/>
              </a:spcBef>
              <a:spcAft>
                <a:spcPts val="0"/>
              </a:spcAft>
              <a:buClr>
                <a:srgbClr val="000000"/>
              </a:buClr>
              <a:buSzPts val="1100"/>
              <a:buFont typeface="Arial"/>
              <a:buNone/>
            </a:pPr>
            <a:r>
              <a:rPr lang="en-GB" dirty="0"/>
              <a:t>In tables: Ask people to write on their CE Model each of the R’s</a:t>
            </a:r>
          </a:p>
          <a:p>
            <a:pPr marL="0" marR="0" lvl="0" indent="0" algn="l" rtl="0">
              <a:lnSpc>
                <a:spcPct val="100000"/>
              </a:lnSpc>
              <a:spcBef>
                <a:spcPts val="0"/>
              </a:spcBef>
              <a:spcAft>
                <a:spcPts val="0"/>
              </a:spcAft>
              <a:buClr>
                <a:srgbClr val="000000"/>
              </a:buClr>
              <a:buSzPts val="1100"/>
              <a:buFont typeface="Arial"/>
              <a:buNone/>
            </a:pPr>
            <a:r>
              <a:rPr lang="en-GB" dirty="0"/>
              <a:t>In Tables: Ask people to write on their CE Model each of ECO Action and Partners services and how they can use these services in their community	10 mins</a:t>
            </a:r>
          </a:p>
          <a:p>
            <a:pPr marL="457200" marR="0" lvl="0" indent="-298450" algn="l" rtl="0">
              <a:lnSpc>
                <a:spcPct val="100000"/>
              </a:lnSpc>
              <a:spcBef>
                <a:spcPts val="0"/>
              </a:spcBef>
              <a:spcAft>
                <a:spcPts val="0"/>
              </a:spcAft>
              <a:buClr>
                <a:srgbClr val="000000"/>
              </a:buClr>
              <a:buSzPts val="1100"/>
              <a:buFont typeface="Arial"/>
              <a:buChar char="●"/>
            </a:pPr>
            <a:endParaRPr dirty="0"/>
          </a:p>
        </p:txBody>
      </p:sp>
    </p:spTree>
    <p:extLst>
      <p:ext uri="{BB962C8B-B14F-4D97-AF65-F5344CB8AC3E}">
        <p14:creationId xmlns:p14="http://schemas.microsoft.com/office/powerpoint/2010/main" val="3704141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a:t>Ask everyone for good and bad examples</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US"/>
              <a:t>In Tables: Add to relevant Good/bad ideas on to the CE Model	10 mins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90000"/>
              </a:lnSpc>
              <a:spcBef>
                <a:spcPts val="1000"/>
              </a:spcBef>
              <a:spcAft>
                <a:spcPts val="0"/>
              </a:spcAft>
              <a:buClr>
                <a:schemeClr val="dk1"/>
              </a:buClr>
              <a:buSzPts val="1600"/>
              <a:buNone/>
            </a:pPr>
            <a:r>
              <a:rPr lang="en-US"/>
              <a:t>Hand out our PAP to everyone</a:t>
            </a:r>
            <a:endParaRPr/>
          </a:p>
          <a:p>
            <a:pPr marL="0" lvl="0" indent="0" algn="l" rtl="0">
              <a:lnSpc>
                <a:spcPct val="100000"/>
              </a:lnSpc>
              <a:spcBef>
                <a:spcPts val="0"/>
              </a:spcBef>
              <a:spcAft>
                <a:spcPts val="0"/>
              </a:spcAft>
              <a:buSzPts val="1100"/>
              <a:buNone/>
            </a:pPr>
            <a:endParaRPr/>
          </a:p>
        </p:txBody>
      </p:sp>
      <p:sp>
        <p:nvSpPr>
          <p:cNvPr id="208" name="Google Shape;208;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dirty="0"/>
              <a:t>Individually: use the sheet provided	10 mins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23" name="Google Shape;22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531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1" name="Google Shape;15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3651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11 slides * 2 mins each + 2 mins extra for CE Model slide  			20 mins </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1 video 						 5 mins</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Slide 7 – Individually Linear model examples				 5 mins</a:t>
            </a:r>
          </a:p>
          <a:p>
            <a:pPr marL="0" lvl="0" indent="0" algn="l" rtl="0">
              <a:spcBef>
                <a:spcPts val="0"/>
              </a:spcBef>
              <a:spcAft>
                <a:spcPts val="0"/>
              </a:spcAft>
              <a:buClr>
                <a:schemeClr val="dk1"/>
              </a:buClr>
              <a:buSzPts val="1100"/>
              <a:buFont typeface="Arial"/>
              <a:buNone/>
            </a:pPr>
            <a:r>
              <a:rPr lang="en-US" dirty="0">
                <a:solidFill>
                  <a:schemeClr val="dk1"/>
                </a:solidFill>
              </a:rPr>
              <a:t>Slide 8 - In tables: Ask people to write on their CE Model each of the R’s</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               Ask people to write on their CE Model each of ECO Action &amp; Partners services 	10 mins</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Slide 10 - In Tables: Add to relevant Good/bad ideas on to the CE Model		10 mins</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Slide 12 - Individually: suggest note some ideas for them and for their community/group	10 mins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60 mins</a:t>
            </a:r>
            <a:endParaRPr dirty="0"/>
          </a:p>
        </p:txBody>
      </p:sp>
      <p:sp>
        <p:nvSpPr>
          <p:cNvPr id="82" name="Google Shape;8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Ask everyone what they understand about the CE</a:t>
            </a:r>
            <a:endParaRPr/>
          </a:p>
          <a:p>
            <a:pPr marL="457200" marR="0" lvl="0" indent="-298450" algn="l" rtl="0">
              <a:lnSpc>
                <a:spcPct val="100000"/>
              </a:lnSpc>
              <a:spcBef>
                <a:spcPts val="0"/>
              </a:spcBef>
              <a:spcAft>
                <a:spcPts val="0"/>
              </a:spcAft>
              <a:buClr>
                <a:srgbClr val="000000"/>
              </a:buClr>
              <a:buSzPts val="1100"/>
              <a:buFont typeface="Arial"/>
              <a:buChar char="●"/>
            </a:pPr>
            <a:r>
              <a:rPr lang="en-US"/>
              <a:t>Write it down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Ask people to think and note down</a:t>
            </a:r>
          </a:p>
          <a:p>
            <a:pPr marL="158750" indent="0">
              <a:buNone/>
            </a:pPr>
            <a:endParaRPr lang="en-GB" dirty="0"/>
          </a:p>
          <a:p>
            <a:pPr marL="158750" indent="0">
              <a:buNone/>
            </a:pPr>
            <a:r>
              <a:rPr lang="en-GB" dirty="0"/>
              <a:t>5 mins work alone</a:t>
            </a:r>
          </a:p>
        </p:txBody>
      </p:sp>
    </p:spTree>
    <p:extLst>
      <p:ext uri="{BB962C8B-B14F-4D97-AF65-F5344CB8AC3E}">
        <p14:creationId xmlns:p14="http://schemas.microsoft.com/office/powerpoint/2010/main" val="3811219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Only have time for 1 video and the Wikipedia is the simplest explanation I have found</a:t>
            </a:r>
            <a:endParaRPr/>
          </a:p>
          <a:p>
            <a:pPr marL="0" lvl="0" indent="0" algn="l" rtl="0">
              <a:lnSpc>
                <a:spcPct val="100000"/>
              </a:lnSpc>
              <a:spcBef>
                <a:spcPts val="0"/>
              </a:spcBef>
              <a:spcAft>
                <a:spcPts val="0"/>
              </a:spcAft>
              <a:buSzPts val="1100"/>
              <a:buNone/>
            </a:pPr>
            <a:r>
              <a:rPr lang="en-US"/>
              <a:t>I do recommend the Ellen Macarthur foundation video though</a:t>
            </a:r>
            <a:endParaRPr/>
          </a:p>
        </p:txBody>
      </p:sp>
      <p:sp>
        <p:nvSpPr>
          <p:cNvPr id="160" name="Google Shape;16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Only have time for 1 video and the Wikipedia is the simplest explanation I have found</a:t>
            </a:r>
            <a:endParaRPr/>
          </a:p>
          <a:p>
            <a:pPr marL="0" lvl="0" indent="0" algn="l" rtl="0">
              <a:lnSpc>
                <a:spcPct val="100000"/>
              </a:lnSpc>
              <a:spcBef>
                <a:spcPts val="0"/>
              </a:spcBef>
              <a:spcAft>
                <a:spcPts val="0"/>
              </a:spcAft>
              <a:buSzPts val="1100"/>
              <a:buNone/>
            </a:pPr>
            <a:r>
              <a:rPr lang="en-US"/>
              <a:t>I do recommend the Ellen Macarthur foundation video though</a:t>
            </a:r>
            <a:endParaRPr/>
          </a:p>
        </p:txBody>
      </p:sp>
      <p:sp>
        <p:nvSpPr>
          <p:cNvPr id="160" name="Google Shape;16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1239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dirty="0"/>
              <a:t>Spend time on this slide</a:t>
            </a:r>
            <a:endParaRPr dirty="0"/>
          </a:p>
          <a:p>
            <a:pPr marL="158750" lvl="0" indent="0" algn="l" rtl="0">
              <a:lnSpc>
                <a:spcPct val="100000"/>
              </a:lnSpc>
              <a:spcBef>
                <a:spcPts val="0"/>
              </a:spcBef>
              <a:spcAft>
                <a:spcPts val="0"/>
              </a:spcAft>
              <a:buSzPts val="1100"/>
              <a:buNone/>
            </a:pPr>
            <a:r>
              <a:rPr lang="en-US" dirty="0"/>
              <a:t>Hopefully have an A3 or A2 printed sheet of the model for each table</a:t>
            </a:r>
            <a:endParaRPr dirty="0"/>
          </a:p>
          <a:p>
            <a:pPr marL="158750" lvl="0" indent="0" algn="l" rtl="0">
              <a:lnSpc>
                <a:spcPct val="100000"/>
              </a:lnSpc>
              <a:spcBef>
                <a:spcPts val="0"/>
              </a:spcBef>
              <a:spcAft>
                <a:spcPts val="0"/>
              </a:spcAft>
              <a:buSzPts val="1100"/>
              <a:buNone/>
            </a:pPr>
            <a:r>
              <a:rPr lang="en-US" dirty="0"/>
              <a:t>End of this slide say it is difficult to understand so now want to help you to better understand and how you and your community can do more</a:t>
            </a:r>
          </a:p>
          <a:p>
            <a:pPr marL="158750" lvl="0" indent="0" algn="l" rtl="0">
              <a:lnSpc>
                <a:spcPct val="100000"/>
              </a:lnSpc>
              <a:spcBef>
                <a:spcPts val="0"/>
              </a:spcBef>
              <a:spcAft>
                <a:spcPts val="0"/>
              </a:spcAft>
              <a:buSzPts val="1100"/>
              <a:buNone/>
            </a:pPr>
            <a:endParaRPr lang="en-US" dirty="0"/>
          </a:p>
          <a:p>
            <a:pPr marL="0" marR="0" lvl="0" indent="0" algn="l" rtl="0">
              <a:lnSpc>
                <a:spcPct val="107000"/>
              </a:lnSpc>
              <a:spcBef>
                <a:spcPts val="0"/>
              </a:spcBef>
              <a:spcAft>
                <a:spcPts val="0"/>
              </a:spcAft>
              <a:buClr>
                <a:srgbClr val="000000"/>
              </a:buClr>
              <a:buSzPts val="2000"/>
              <a:buFont typeface="Arial"/>
              <a:buNone/>
            </a:pPr>
            <a:r>
              <a:rPr lang="en-GB" sz="1400" b="1" i="0" u="none" strike="noStrike" cap="none" dirty="0">
                <a:solidFill>
                  <a:srgbClr val="000000"/>
                </a:solidFill>
                <a:latin typeface="Calibri"/>
                <a:ea typeface="Calibri"/>
                <a:cs typeface="Calibri"/>
                <a:sym typeface="Calibri"/>
              </a:rPr>
              <a:t>1 Eliminate waste and pollution</a:t>
            </a:r>
            <a:endParaRPr lang="en-GB" sz="1050" b="0" i="0" u="none" strike="noStrike" cap="none" dirty="0">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600"/>
              <a:buFont typeface="Arial"/>
              <a:buNone/>
            </a:pPr>
            <a:r>
              <a:rPr lang="en-GB" sz="1100" b="0" i="0" u="none" strike="noStrike" cap="none" dirty="0">
                <a:solidFill>
                  <a:srgbClr val="000000"/>
                </a:solidFill>
                <a:latin typeface="Calibri"/>
                <a:ea typeface="Calibri"/>
                <a:cs typeface="Calibri"/>
                <a:sym typeface="Calibri"/>
              </a:rPr>
              <a:t>Currently, our economy works in a linear take-make-waste system. We take raw materials from the Earth, we make products and eventually we throw them away. But, the planet’s resources are finite…</a:t>
            </a:r>
          </a:p>
          <a:p>
            <a:pPr marL="0" marR="0" lvl="0" indent="0" algn="l" rtl="0">
              <a:lnSpc>
                <a:spcPct val="107000"/>
              </a:lnSpc>
              <a:spcBef>
                <a:spcPts val="0"/>
              </a:spcBef>
              <a:spcAft>
                <a:spcPts val="0"/>
              </a:spcAft>
              <a:buClr>
                <a:srgbClr val="000000"/>
              </a:buClr>
              <a:buSzPts val="2000"/>
              <a:buFont typeface="Arial"/>
              <a:buNone/>
            </a:pPr>
            <a:r>
              <a:rPr lang="en-GB" sz="1200" b="1" i="0" u="none" strike="noStrike" cap="none" dirty="0">
                <a:solidFill>
                  <a:srgbClr val="000000"/>
                </a:solidFill>
                <a:latin typeface="Calibri"/>
                <a:ea typeface="Calibri"/>
                <a:cs typeface="Calibri"/>
                <a:sym typeface="Calibri"/>
              </a:rPr>
              <a:t>2 Circulate products and materials at their highest value</a:t>
            </a:r>
            <a:endParaRPr lang="en-GB" sz="1000" b="0" i="0" u="none" strike="noStrike" cap="none" dirty="0">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600"/>
              <a:buFont typeface="Arial"/>
              <a:buNone/>
            </a:pPr>
            <a:r>
              <a:rPr lang="en-GB" sz="1050" b="0" i="0" u="none" strike="noStrike" cap="none" dirty="0">
                <a:solidFill>
                  <a:srgbClr val="000000"/>
                </a:solidFill>
                <a:latin typeface="Calibri"/>
                <a:ea typeface="Calibri"/>
                <a:cs typeface="Calibri"/>
                <a:sym typeface="Calibri"/>
              </a:rPr>
              <a:t>This means keeping materials in use, either as a product or, when that can no longer be used, as components or raw materials. This way, nothing becomes waste and the intrinsic value of products and materials are retained.</a:t>
            </a:r>
            <a:endParaRPr lang="en-GB" sz="1000" b="0" i="0" u="none" strike="noStrike" cap="none" dirty="0">
              <a:solidFill>
                <a:srgbClr val="000000"/>
              </a:solidFill>
              <a:latin typeface="Arial"/>
              <a:ea typeface="Arial"/>
              <a:cs typeface="Arial"/>
              <a:sym typeface="Arial"/>
            </a:endParaRPr>
          </a:p>
          <a:p>
            <a:pPr marL="0" marR="0" lvl="0" indent="0" algn="l" defTabSz="914400" rtl="0" eaLnBrk="1" fontAlgn="auto" latinLnBrk="0" hangingPunct="1">
              <a:lnSpc>
                <a:spcPct val="107000"/>
              </a:lnSpc>
              <a:spcBef>
                <a:spcPts val="0"/>
              </a:spcBef>
              <a:spcAft>
                <a:spcPts val="0"/>
              </a:spcAft>
              <a:buClr>
                <a:srgbClr val="000000"/>
              </a:buClr>
              <a:buSzPts val="2000"/>
              <a:buFont typeface="Arial"/>
              <a:buNone/>
              <a:tabLst/>
              <a:defRPr/>
            </a:pPr>
            <a:r>
              <a:rPr lang="en-GB" sz="1200" b="1" i="0" u="none" strike="noStrike" cap="none" dirty="0">
                <a:solidFill>
                  <a:srgbClr val="000000"/>
                </a:solidFill>
                <a:latin typeface="Calibri"/>
                <a:ea typeface="Calibri"/>
                <a:cs typeface="Calibri"/>
                <a:sym typeface="Calibri"/>
              </a:rPr>
              <a:t>3 Regenerate nature (</a:t>
            </a:r>
            <a:r>
              <a:rPr lang="en-US" sz="1000" b="1" i="0" u="none" strike="noStrike" cap="none" dirty="0">
                <a:solidFill>
                  <a:srgbClr val="000000"/>
                </a:solidFill>
                <a:latin typeface="Calibri"/>
                <a:ea typeface="Calibri"/>
                <a:cs typeface="Calibri"/>
                <a:sym typeface="Calibri"/>
              </a:rPr>
              <a:t>(Reduce extraction of elements, </a:t>
            </a:r>
            <a:endParaRPr lang="en-GB" sz="1000" b="0" i="0" u="none" strike="noStrike" cap="none" dirty="0">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600"/>
              <a:buFont typeface="Arial"/>
              <a:buNone/>
            </a:pPr>
            <a:r>
              <a:rPr lang="en-GB" sz="1050" b="0" i="0" u="none" strike="noStrike" cap="none" dirty="0">
                <a:solidFill>
                  <a:srgbClr val="000000"/>
                </a:solidFill>
                <a:latin typeface="Calibri"/>
                <a:ea typeface="Calibri"/>
                <a:cs typeface="Calibri"/>
                <a:sym typeface="Calibri"/>
              </a:rPr>
              <a:t>By shifting our economy from linear to circular, we shift the focus from extraction to regeneration. Instead of continuously degrading nature, we build natural capital. We employ farming practises that allow nature to rebuild soils and increase biodiversity, and return biological materials to the earth. Currently, most of these materials are lost after use and the land used to grow them is depleted of nutrients.</a:t>
            </a:r>
            <a:endParaRPr lang="en-GB" sz="1000" b="0" i="0" u="none" strike="noStrike" cap="none" dirty="0">
              <a:solidFill>
                <a:srgbClr val="000000"/>
              </a:solidFill>
              <a:latin typeface="Arial"/>
              <a:ea typeface="Arial"/>
              <a:cs typeface="Arial"/>
              <a:sym typeface="Arial"/>
            </a:endParaRPr>
          </a:p>
          <a:p>
            <a:pPr marL="0" marR="0" lvl="0" indent="0" algn="l" defTabSz="914400" rtl="0" eaLnBrk="1" fontAlgn="auto" latinLnBrk="0" hangingPunct="1">
              <a:lnSpc>
                <a:spcPct val="107000"/>
              </a:lnSpc>
              <a:spcBef>
                <a:spcPts val="800"/>
              </a:spcBef>
              <a:spcAft>
                <a:spcPts val="0"/>
              </a:spcAft>
              <a:buClr>
                <a:srgbClr val="000000"/>
              </a:buClr>
              <a:buSzPts val="1600"/>
              <a:buFont typeface="Arial"/>
              <a:buNone/>
              <a:tabLst/>
              <a:defRPr/>
            </a:pPr>
            <a:r>
              <a:rPr lang="en-US" sz="1050" dirty="0">
                <a:solidFill>
                  <a:srgbClr val="2F2F46"/>
                </a:solidFill>
                <a:latin typeface="Calibri"/>
                <a:ea typeface="Calibri"/>
                <a:cs typeface="Calibri"/>
                <a:sym typeface="Calibri"/>
              </a:rPr>
              <a:t>T</a:t>
            </a:r>
            <a:r>
              <a:rPr kumimoji="0" lang="en-US" sz="1050" b="0" i="0" u="none" strike="noStrike" kern="0" cap="none" spc="0" normalizeH="0" baseline="0" noProof="0" dirty="0">
                <a:ln>
                  <a:noFill/>
                </a:ln>
                <a:solidFill>
                  <a:srgbClr val="2F2F46"/>
                </a:solidFill>
                <a:effectLst/>
                <a:uLnTx/>
                <a:uFillTx/>
                <a:latin typeface="Calibri"/>
                <a:ea typeface="Calibri"/>
                <a:cs typeface="Calibri"/>
                <a:sym typeface="Calibri"/>
              </a:rPr>
              <a:t>he circular economy is a resilient system that is good for business, people, and the environment.</a:t>
            </a:r>
          </a:p>
          <a:p>
            <a:pPr marL="0" marR="0" lvl="0" indent="0" algn="l" rtl="0">
              <a:lnSpc>
                <a:spcPct val="107000"/>
              </a:lnSpc>
              <a:spcBef>
                <a:spcPts val="800"/>
              </a:spcBef>
              <a:spcAft>
                <a:spcPts val="0"/>
              </a:spcAft>
              <a:buClr>
                <a:srgbClr val="000000"/>
              </a:buClr>
              <a:buSzPts val="1600"/>
              <a:buFont typeface="Arial"/>
              <a:buNone/>
            </a:pPr>
            <a:endParaRPr lang="en-GB" sz="1050" b="0" i="0" u="none" strike="noStrike" cap="none" dirty="0">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2BC7A-B8A3-8D7D-1E6B-B2300FFFEA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872025F-1B2A-5B1A-2430-A8605359E7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8EB922-9DAD-957B-3AC2-F12FA0689290}"/>
              </a:ext>
            </a:extLst>
          </p:cNvPr>
          <p:cNvSpPr>
            <a:spLocks noGrp="1"/>
          </p:cNvSpPr>
          <p:nvPr>
            <p:ph type="dt" sz="half" idx="10"/>
          </p:nvPr>
        </p:nvSpPr>
        <p:spPr/>
        <p:txBody>
          <a:bodyPr/>
          <a:lstStyle/>
          <a:p>
            <a:fld id="{C256AE63-9B35-4283-8146-3C1F57C42112}" type="datetimeFigureOut">
              <a:rPr lang="en-GB" smtClean="0"/>
              <a:t>16/10/2024</a:t>
            </a:fld>
            <a:endParaRPr lang="en-GB"/>
          </a:p>
        </p:txBody>
      </p:sp>
      <p:sp>
        <p:nvSpPr>
          <p:cNvPr id="5" name="Footer Placeholder 4">
            <a:extLst>
              <a:ext uri="{FF2B5EF4-FFF2-40B4-BE49-F238E27FC236}">
                <a16:creationId xmlns:a16="http://schemas.microsoft.com/office/drawing/2014/main" id="{425A0DDD-2DC8-3983-B5EA-ADB1EDED23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CB08E8-AE2A-E578-7EA4-C7B84741F10A}"/>
              </a:ext>
            </a:extLst>
          </p:cNvPr>
          <p:cNvSpPr>
            <a:spLocks noGrp="1"/>
          </p:cNvSpPr>
          <p:nvPr>
            <p:ph type="sldNum" sz="quarter" idx="12"/>
          </p:nvPr>
        </p:nvSpPr>
        <p:spPr/>
        <p:txBody>
          <a:bodyPr/>
          <a:lstStyle/>
          <a:p>
            <a:fld id="{4B448463-9342-4D7E-BC07-7BF9A356042E}" type="slidenum">
              <a:rPr lang="en-GB" smtClean="0"/>
              <a:t>‹#›</a:t>
            </a:fld>
            <a:endParaRPr lang="en-GB"/>
          </a:p>
        </p:txBody>
      </p:sp>
    </p:spTree>
    <p:extLst>
      <p:ext uri="{BB962C8B-B14F-4D97-AF65-F5344CB8AC3E}">
        <p14:creationId xmlns:p14="http://schemas.microsoft.com/office/powerpoint/2010/main" val="512935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9809E-204F-BCA4-B136-ADAC37D0690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D82CC0-EE11-9739-4124-CAD7E5CDE1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7AB80A-728C-DE35-FE34-139F8500AD15}"/>
              </a:ext>
            </a:extLst>
          </p:cNvPr>
          <p:cNvSpPr>
            <a:spLocks noGrp="1"/>
          </p:cNvSpPr>
          <p:nvPr>
            <p:ph type="dt" sz="half" idx="10"/>
          </p:nvPr>
        </p:nvSpPr>
        <p:spPr/>
        <p:txBody>
          <a:bodyPr/>
          <a:lstStyle/>
          <a:p>
            <a:fld id="{C256AE63-9B35-4283-8146-3C1F57C42112}" type="datetimeFigureOut">
              <a:rPr lang="en-GB" smtClean="0"/>
              <a:t>16/10/2024</a:t>
            </a:fld>
            <a:endParaRPr lang="en-GB"/>
          </a:p>
        </p:txBody>
      </p:sp>
      <p:sp>
        <p:nvSpPr>
          <p:cNvPr id="5" name="Footer Placeholder 4">
            <a:extLst>
              <a:ext uri="{FF2B5EF4-FFF2-40B4-BE49-F238E27FC236}">
                <a16:creationId xmlns:a16="http://schemas.microsoft.com/office/drawing/2014/main" id="{244ECAF8-BD72-378A-7527-95E82A26B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CEC632-2B0F-712A-061D-2626CD40EA72}"/>
              </a:ext>
            </a:extLst>
          </p:cNvPr>
          <p:cNvSpPr>
            <a:spLocks noGrp="1"/>
          </p:cNvSpPr>
          <p:nvPr>
            <p:ph type="sldNum" sz="quarter" idx="12"/>
          </p:nvPr>
        </p:nvSpPr>
        <p:spPr/>
        <p:txBody>
          <a:bodyPr/>
          <a:lstStyle/>
          <a:p>
            <a:fld id="{4B448463-9342-4D7E-BC07-7BF9A356042E}" type="slidenum">
              <a:rPr lang="en-GB" smtClean="0"/>
              <a:t>‹#›</a:t>
            </a:fld>
            <a:endParaRPr lang="en-GB"/>
          </a:p>
        </p:txBody>
      </p:sp>
    </p:spTree>
    <p:extLst>
      <p:ext uri="{BB962C8B-B14F-4D97-AF65-F5344CB8AC3E}">
        <p14:creationId xmlns:p14="http://schemas.microsoft.com/office/powerpoint/2010/main" val="14646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904DFE-C73C-3EB5-5817-725B5CACE7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4E24D4-1BFB-463B-364A-7D59AD06D3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07A6DF-716E-D95B-D9E6-E74DD794486B}"/>
              </a:ext>
            </a:extLst>
          </p:cNvPr>
          <p:cNvSpPr>
            <a:spLocks noGrp="1"/>
          </p:cNvSpPr>
          <p:nvPr>
            <p:ph type="dt" sz="half" idx="10"/>
          </p:nvPr>
        </p:nvSpPr>
        <p:spPr/>
        <p:txBody>
          <a:bodyPr/>
          <a:lstStyle/>
          <a:p>
            <a:fld id="{C256AE63-9B35-4283-8146-3C1F57C42112}" type="datetimeFigureOut">
              <a:rPr lang="en-GB" smtClean="0"/>
              <a:t>16/10/2024</a:t>
            </a:fld>
            <a:endParaRPr lang="en-GB"/>
          </a:p>
        </p:txBody>
      </p:sp>
      <p:sp>
        <p:nvSpPr>
          <p:cNvPr id="5" name="Footer Placeholder 4">
            <a:extLst>
              <a:ext uri="{FF2B5EF4-FFF2-40B4-BE49-F238E27FC236}">
                <a16:creationId xmlns:a16="http://schemas.microsoft.com/office/drawing/2014/main" id="{72D9BEAD-D6C8-955C-D0EB-E80DE05F47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F3EA30-CE70-32CD-5168-86A5A51529E4}"/>
              </a:ext>
            </a:extLst>
          </p:cNvPr>
          <p:cNvSpPr>
            <a:spLocks noGrp="1"/>
          </p:cNvSpPr>
          <p:nvPr>
            <p:ph type="sldNum" sz="quarter" idx="12"/>
          </p:nvPr>
        </p:nvSpPr>
        <p:spPr/>
        <p:txBody>
          <a:bodyPr/>
          <a:lstStyle/>
          <a:p>
            <a:fld id="{4B448463-9342-4D7E-BC07-7BF9A356042E}" type="slidenum">
              <a:rPr lang="en-GB" smtClean="0"/>
              <a:t>‹#›</a:t>
            </a:fld>
            <a:endParaRPr lang="en-GB"/>
          </a:p>
        </p:txBody>
      </p:sp>
    </p:spTree>
    <p:extLst>
      <p:ext uri="{BB962C8B-B14F-4D97-AF65-F5344CB8AC3E}">
        <p14:creationId xmlns:p14="http://schemas.microsoft.com/office/powerpoint/2010/main" val="3184722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45"/>
        <p:cNvGrpSpPr/>
        <p:nvPr/>
      </p:nvGrpSpPr>
      <p:grpSpPr>
        <a:xfrm>
          <a:off x="0" y="0"/>
          <a:ext cx="0" cy="0"/>
          <a:chOff x="0" y="0"/>
          <a:chExt cx="0" cy="0"/>
        </a:xfrm>
      </p:grpSpPr>
      <p:sp>
        <p:nvSpPr>
          <p:cNvPr id="46" name="Google Shape;46;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9"/>
          <p:cNvSpPr>
            <a:spLocks noGrp="1"/>
          </p:cNvSpPr>
          <p:nvPr>
            <p:ph type="pic" idx="2"/>
          </p:nvPr>
        </p:nvSpPr>
        <p:spPr>
          <a:xfrm>
            <a:off x="5183188" y="987425"/>
            <a:ext cx="6172200" cy="4873625"/>
          </a:xfrm>
          <a:prstGeom prst="rect">
            <a:avLst/>
          </a:prstGeom>
          <a:noFill/>
          <a:ln>
            <a:noFill/>
          </a:ln>
        </p:spPr>
      </p:sp>
      <p:sp>
        <p:nvSpPr>
          <p:cNvPr id="48" name="Google Shape;48;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2" name="Google Shape;52;p49" descr="A green and black logo&#10;&#10;Description automatically generated"/>
          <p:cNvPicPr preferRelativeResize="0"/>
          <p:nvPr/>
        </p:nvPicPr>
        <p:blipFill rotWithShape="1">
          <a:blip r:embed="rId2">
            <a:alphaModFix/>
          </a:blip>
          <a:srcRect/>
          <a:stretch/>
        </p:blipFill>
        <p:spPr>
          <a:xfrm>
            <a:off x="9796782" y="20809"/>
            <a:ext cx="2395218" cy="883443"/>
          </a:xfrm>
          <a:prstGeom prst="rect">
            <a:avLst/>
          </a:prstGeom>
          <a:noFill/>
          <a:ln>
            <a:noFill/>
          </a:ln>
        </p:spPr>
      </p:pic>
    </p:spTree>
    <p:extLst>
      <p:ext uri="{BB962C8B-B14F-4D97-AF65-F5344CB8AC3E}">
        <p14:creationId xmlns:p14="http://schemas.microsoft.com/office/powerpoint/2010/main" val="3801281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C67B9-B080-DDE3-DF3D-D0C383BF55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BDEBDF-E577-D22B-38DE-6ADDCAD094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82CD3D-0973-6378-7F6F-3043E5F6743E}"/>
              </a:ext>
            </a:extLst>
          </p:cNvPr>
          <p:cNvSpPr>
            <a:spLocks noGrp="1"/>
          </p:cNvSpPr>
          <p:nvPr>
            <p:ph type="dt" sz="half" idx="10"/>
          </p:nvPr>
        </p:nvSpPr>
        <p:spPr/>
        <p:txBody>
          <a:bodyPr/>
          <a:lstStyle/>
          <a:p>
            <a:fld id="{C256AE63-9B35-4283-8146-3C1F57C42112}" type="datetimeFigureOut">
              <a:rPr lang="en-GB" smtClean="0"/>
              <a:t>16/10/2024</a:t>
            </a:fld>
            <a:endParaRPr lang="en-GB"/>
          </a:p>
        </p:txBody>
      </p:sp>
      <p:sp>
        <p:nvSpPr>
          <p:cNvPr id="5" name="Footer Placeholder 4">
            <a:extLst>
              <a:ext uri="{FF2B5EF4-FFF2-40B4-BE49-F238E27FC236}">
                <a16:creationId xmlns:a16="http://schemas.microsoft.com/office/drawing/2014/main" id="{3592FF44-E123-8284-393E-F9E06E6548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8D27E3-1A01-7249-F34B-B12FFC0A563D}"/>
              </a:ext>
            </a:extLst>
          </p:cNvPr>
          <p:cNvSpPr>
            <a:spLocks noGrp="1"/>
          </p:cNvSpPr>
          <p:nvPr>
            <p:ph type="sldNum" sz="quarter" idx="12"/>
          </p:nvPr>
        </p:nvSpPr>
        <p:spPr/>
        <p:txBody>
          <a:bodyPr/>
          <a:lstStyle/>
          <a:p>
            <a:fld id="{4B448463-9342-4D7E-BC07-7BF9A356042E}" type="slidenum">
              <a:rPr lang="en-GB" smtClean="0"/>
              <a:t>‹#›</a:t>
            </a:fld>
            <a:endParaRPr lang="en-GB"/>
          </a:p>
        </p:txBody>
      </p:sp>
    </p:spTree>
    <p:extLst>
      <p:ext uri="{BB962C8B-B14F-4D97-AF65-F5344CB8AC3E}">
        <p14:creationId xmlns:p14="http://schemas.microsoft.com/office/powerpoint/2010/main" val="190857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6A1B8-B007-844E-0887-DD085F928C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90C243-C21B-F8AC-9C26-3904869C63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639037-AF51-8664-DAA3-7832E1F6A27D}"/>
              </a:ext>
            </a:extLst>
          </p:cNvPr>
          <p:cNvSpPr>
            <a:spLocks noGrp="1"/>
          </p:cNvSpPr>
          <p:nvPr>
            <p:ph type="dt" sz="half" idx="10"/>
          </p:nvPr>
        </p:nvSpPr>
        <p:spPr/>
        <p:txBody>
          <a:bodyPr/>
          <a:lstStyle/>
          <a:p>
            <a:fld id="{C256AE63-9B35-4283-8146-3C1F57C42112}" type="datetimeFigureOut">
              <a:rPr lang="en-GB" smtClean="0"/>
              <a:t>16/10/2024</a:t>
            </a:fld>
            <a:endParaRPr lang="en-GB"/>
          </a:p>
        </p:txBody>
      </p:sp>
      <p:sp>
        <p:nvSpPr>
          <p:cNvPr id="5" name="Footer Placeholder 4">
            <a:extLst>
              <a:ext uri="{FF2B5EF4-FFF2-40B4-BE49-F238E27FC236}">
                <a16:creationId xmlns:a16="http://schemas.microsoft.com/office/drawing/2014/main" id="{EB3E4387-D076-14ED-CF9E-9F4783746B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FAC050-0737-1364-331D-763EDC6D2A1D}"/>
              </a:ext>
            </a:extLst>
          </p:cNvPr>
          <p:cNvSpPr>
            <a:spLocks noGrp="1"/>
          </p:cNvSpPr>
          <p:nvPr>
            <p:ph type="sldNum" sz="quarter" idx="12"/>
          </p:nvPr>
        </p:nvSpPr>
        <p:spPr/>
        <p:txBody>
          <a:bodyPr/>
          <a:lstStyle/>
          <a:p>
            <a:fld id="{4B448463-9342-4D7E-BC07-7BF9A356042E}" type="slidenum">
              <a:rPr lang="en-GB" smtClean="0"/>
              <a:t>‹#›</a:t>
            </a:fld>
            <a:endParaRPr lang="en-GB"/>
          </a:p>
        </p:txBody>
      </p:sp>
    </p:spTree>
    <p:extLst>
      <p:ext uri="{BB962C8B-B14F-4D97-AF65-F5344CB8AC3E}">
        <p14:creationId xmlns:p14="http://schemas.microsoft.com/office/powerpoint/2010/main" val="3132615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91FC1-B187-F8E6-7EAC-E2B6757D73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EF6F24-CAB2-8D36-AA7E-94AB8F71D9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580C80-530A-7214-74AB-D83327CDA6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DEFE73C-C2BB-ACBA-E2C6-7F5582949231}"/>
              </a:ext>
            </a:extLst>
          </p:cNvPr>
          <p:cNvSpPr>
            <a:spLocks noGrp="1"/>
          </p:cNvSpPr>
          <p:nvPr>
            <p:ph type="dt" sz="half" idx="10"/>
          </p:nvPr>
        </p:nvSpPr>
        <p:spPr/>
        <p:txBody>
          <a:bodyPr/>
          <a:lstStyle/>
          <a:p>
            <a:fld id="{C256AE63-9B35-4283-8146-3C1F57C42112}" type="datetimeFigureOut">
              <a:rPr lang="en-GB" smtClean="0"/>
              <a:t>16/10/2024</a:t>
            </a:fld>
            <a:endParaRPr lang="en-GB"/>
          </a:p>
        </p:txBody>
      </p:sp>
      <p:sp>
        <p:nvSpPr>
          <p:cNvPr id="6" name="Footer Placeholder 5">
            <a:extLst>
              <a:ext uri="{FF2B5EF4-FFF2-40B4-BE49-F238E27FC236}">
                <a16:creationId xmlns:a16="http://schemas.microsoft.com/office/drawing/2014/main" id="{7141666A-FB34-7C9E-BF2B-969D80636C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D90971-2A5B-9AE4-3D45-6B842965EAD9}"/>
              </a:ext>
            </a:extLst>
          </p:cNvPr>
          <p:cNvSpPr>
            <a:spLocks noGrp="1"/>
          </p:cNvSpPr>
          <p:nvPr>
            <p:ph type="sldNum" sz="quarter" idx="12"/>
          </p:nvPr>
        </p:nvSpPr>
        <p:spPr/>
        <p:txBody>
          <a:bodyPr/>
          <a:lstStyle/>
          <a:p>
            <a:fld id="{4B448463-9342-4D7E-BC07-7BF9A356042E}" type="slidenum">
              <a:rPr lang="en-GB" smtClean="0"/>
              <a:t>‹#›</a:t>
            </a:fld>
            <a:endParaRPr lang="en-GB"/>
          </a:p>
        </p:txBody>
      </p:sp>
    </p:spTree>
    <p:extLst>
      <p:ext uri="{BB962C8B-B14F-4D97-AF65-F5344CB8AC3E}">
        <p14:creationId xmlns:p14="http://schemas.microsoft.com/office/powerpoint/2010/main" val="9796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A1007-8A1E-212E-7B8B-9F8093DE08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08D8B6-7B5E-EFAD-72A2-F46CD4A1D4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CBE41F-6122-8F7E-F6FC-D2FDE68FE1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88C2EA-74D2-6AAD-4FAE-3F3BE1D5FF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9B1014-EF74-6232-9075-9503E3DDCE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5A910EA-6567-466C-23EE-44C0D0CF146F}"/>
              </a:ext>
            </a:extLst>
          </p:cNvPr>
          <p:cNvSpPr>
            <a:spLocks noGrp="1"/>
          </p:cNvSpPr>
          <p:nvPr>
            <p:ph type="dt" sz="half" idx="10"/>
          </p:nvPr>
        </p:nvSpPr>
        <p:spPr/>
        <p:txBody>
          <a:bodyPr/>
          <a:lstStyle/>
          <a:p>
            <a:fld id="{C256AE63-9B35-4283-8146-3C1F57C42112}" type="datetimeFigureOut">
              <a:rPr lang="en-GB" smtClean="0"/>
              <a:t>16/10/2024</a:t>
            </a:fld>
            <a:endParaRPr lang="en-GB"/>
          </a:p>
        </p:txBody>
      </p:sp>
      <p:sp>
        <p:nvSpPr>
          <p:cNvPr id="8" name="Footer Placeholder 7">
            <a:extLst>
              <a:ext uri="{FF2B5EF4-FFF2-40B4-BE49-F238E27FC236}">
                <a16:creationId xmlns:a16="http://schemas.microsoft.com/office/drawing/2014/main" id="{6DBC44DB-BD6B-6A2D-E7BC-F31E2ABC50A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D6E1F93-09C4-F7DF-5164-C4B9A66C8B58}"/>
              </a:ext>
            </a:extLst>
          </p:cNvPr>
          <p:cNvSpPr>
            <a:spLocks noGrp="1"/>
          </p:cNvSpPr>
          <p:nvPr>
            <p:ph type="sldNum" sz="quarter" idx="12"/>
          </p:nvPr>
        </p:nvSpPr>
        <p:spPr/>
        <p:txBody>
          <a:bodyPr/>
          <a:lstStyle/>
          <a:p>
            <a:fld id="{4B448463-9342-4D7E-BC07-7BF9A356042E}" type="slidenum">
              <a:rPr lang="en-GB" smtClean="0"/>
              <a:t>‹#›</a:t>
            </a:fld>
            <a:endParaRPr lang="en-GB"/>
          </a:p>
        </p:txBody>
      </p:sp>
    </p:spTree>
    <p:extLst>
      <p:ext uri="{BB962C8B-B14F-4D97-AF65-F5344CB8AC3E}">
        <p14:creationId xmlns:p14="http://schemas.microsoft.com/office/powerpoint/2010/main" val="1817450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5281-B819-8FC0-A971-DD7E923CA42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2212F43-1A12-33D1-6B5C-7591531B3C30}"/>
              </a:ext>
            </a:extLst>
          </p:cNvPr>
          <p:cNvSpPr>
            <a:spLocks noGrp="1"/>
          </p:cNvSpPr>
          <p:nvPr>
            <p:ph type="dt" sz="half" idx="10"/>
          </p:nvPr>
        </p:nvSpPr>
        <p:spPr/>
        <p:txBody>
          <a:bodyPr/>
          <a:lstStyle/>
          <a:p>
            <a:fld id="{C256AE63-9B35-4283-8146-3C1F57C42112}" type="datetimeFigureOut">
              <a:rPr lang="en-GB" smtClean="0"/>
              <a:t>16/10/2024</a:t>
            </a:fld>
            <a:endParaRPr lang="en-GB"/>
          </a:p>
        </p:txBody>
      </p:sp>
      <p:sp>
        <p:nvSpPr>
          <p:cNvPr id="4" name="Footer Placeholder 3">
            <a:extLst>
              <a:ext uri="{FF2B5EF4-FFF2-40B4-BE49-F238E27FC236}">
                <a16:creationId xmlns:a16="http://schemas.microsoft.com/office/drawing/2014/main" id="{75158163-0B0F-0622-DD54-614F2A78EAF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4FFDEC8-8C56-CBDB-0C90-6FF851DB40C6}"/>
              </a:ext>
            </a:extLst>
          </p:cNvPr>
          <p:cNvSpPr>
            <a:spLocks noGrp="1"/>
          </p:cNvSpPr>
          <p:nvPr>
            <p:ph type="sldNum" sz="quarter" idx="12"/>
          </p:nvPr>
        </p:nvSpPr>
        <p:spPr/>
        <p:txBody>
          <a:bodyPr/>
          <a:lstStyle/>
          <a:p>
            <a:fld id="{4B448463-9342-4D7E-BC07-7BF9A356042E}" type="slidenum">
              <a:rPr lang="en-GB" smtClean="0"/>
              <a:t>‹#›</a:t>
            </a:fld>
            <a:endParaRPr lang="en-GB"/>
          </a:p>
        </p:txBody>
      </p:sp>
    </p:spTree>
    <p:extLst>
      <p:ext uri="{BB962C8B-B14F-4D97-AF65-F5344CB8AC3E}">
        <p14:creationId xmlns:p14="http://schemas.microsoft.com/office/powerpoint/2010/main" val="297955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31F5C9-DEF9-3FCA-A461-2CD93556FEB0}"/>
              </a:ext>
            </a:extLst>
          </p:cNvPr>
          <p:cNvSpPr>
            <a:spLocks noGrp="1"/>
          </p:cNvSpPr>
          <p:nvPr>
            <p:ph type="dt" sz="half" idx="10"/>
          </p:nvPr>
        </p:nvSpPr>
        <p:spPr/>
        <p:txBody>
          <a:bodyPr/>
          <a:lstStyle/>
          <a:p>
            <a:fld id="{C256AE63-9B35-4283-8146-3C1F57C42112}" type="datetimeFigureOut">
              <a:rPr lang="en-GB" smtClean="0"/>
              <a:t>16/10/2024</a:t>
            </a:fld>
            <a:endParaRPr lang="en-GB"/>
          </a:p>
        </p:txBody>
      </p:sp>
      <p:sp>
        <p:nvSpPr>
          <p:cNvPr id="3" name="Footer Placeholder 2">
            <a:extLst>
              <a:ext uri="{FF2B5EF4-FFF2-40B4-BE49-F238E27FC236}">
                <a16:creationId xmlns:a16="http://schemas.microsoft.com/office/drawing/2014/main" id="{B6B7E315-B9F0-8FE8-CD10-839A2539B7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6BB6D2F-7E57-3D14-480B-3EF09DECB425}"/>
              </a:ext>
            </a:extLst>
          </p:cNvPr>
          <p:cNvSpPr>
            <a:spLocks noGrp="1"/>
          </p:cNvSpPr>
          <p:nvPr>
            <p:ph type="sldNum" sz="quarter" idx="12"/>
          </p:nvPr>
        </p:nvSpPr>
        <p:spPr/>
        <p:txBody>
          <a:bodyPr/>
          <a:lstStyle/>
          <a:p>
            <a:fld id="{4B448463-9342-4D7E-BC07-7BF9A356042E}" type="slidenum">
              <a:rPr lang="en-GB" smtClean="0"/>
              <a:t>‹#›</a:t>
            </a:fld>
            <a:endParaRPr lang="en-GB"/>
          </a:p>
        </p:txBody>
      </p:sp>
    </p:spTree>
    <p:extLst>
      <p:ext uri="{BB962C8B-B14F-4D97-AF65-F5344CB8AC3E}">
        <p14:creationId xmlns:p14="http://schemas.microsoft.com/office/powerpoint/2010/main" val="3977379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3DADC-AA0F-61CC-4BC9-348437F097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045290-582F-BF18-FE71-EA82223B45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2ED5FFF-B188-2484-79F8-ED00048422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FA9228-11B0-C7FA-3CED-8ABCD4BD863C}"/>
              </a:ext>
            </a:extLst>
          </p:cNvPr>
          <p:cNvSpPr>
            <a:spLocks noGrp="1"/>
          </p:cNvSpPr>
          <p:nvPr>
            <p:ph type="dt" sz="half" idx="10"/>
          </p:nvPr>
        </p:nvSpPr>
        <p:spPr/>
        <p:txBody>
          <a:bodyPr/>
          <a:lstStyle/>
          <a:p>
            <a:fld id="{C256AE63-9B35-4283-8146-3C1F57C42112}" type="datetimeFigureOut">
              <a:rPr lang="en-GB" smtClean="0"/>
              <a:t>16/10/2024</a:t>
            </a:fld>
            <a:endParaRPr lang="en-GB"/>
          </a:p>
        </p:txBody>
      </p:sp>
      <p:sp>
        <p:nvSpPr>
          <p:cNvPr id="6" name="Footer Placeholder 5">
            <a:extLst>
              <a:ext uri="{FF2B5EF4-FFF2-40B4-BE49-F238E27FC236}">
                <a16:creationId xmlns:a16="http://schemas.microsoft.com/office/drawing/2014/main" id="{861598AA-CAEA-0D86-4CC3-BF1ECCB3BF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570DB5-09D3-642C-6B82-C685BA733FA6}"/>
              </a:ext>
            </a:extLst>
          </p:cNvPr>
          <p:cNvSpPr>
            <a:spLocks noGrp="1"/>
          </p:cNvSpPr>
          <p:nvPr>
            <p:ph type="sldNum" sz="quarter" idx="12"/>
          </p:nvPr>
        </p:nvSpPr>
        <p:spPr/>
        <p:txBody>
          <a:bodyPr/>
          <a:lstStyle/>
          <a:p>
            <a:fld id="{4B448463-9342-4D7E-BC07-7BF9A356042E}" type="slidenum">
              <a:rPr lang="en-GB" smtClean="0"/>
              <a:t>‹#›</a:t>
            </a:fld>
            <a:endParaRPr lang="en-GB"/>
          </a:p>
        </p:txBody>
      </p:sp>
    </p:spTree>
    <p:extLst>
      <p:ext uri="{BB962C8B-B14F-4D97-AF65-F5344CB8AC3E}">
        <p14:creationId xmlns:p14="http://schemas.microsoft.com/office/powerpoint/2010/main" val="33127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83DEF-73B5-AB01-9EA9-730432932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BE7D04-E411-749F-6A64-9205545BD4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B626A1B-3700-20C8-DFFA-8EF8697590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7061BC-6DC1-4FE3-A474-CA15D0F5E07D}"/>
              </a:ext>
            </a:extLst>
          </p:cNvPr>
          <p:cNvSpPr>
            <a:spLocks noGrp="1"/>
          </p:cNvSpPr>
          <p:nvPr>
            <p:ph type="dt" sz="half" idx="10"/>
          </p:nvPr>
        </p:nvSpPr>
        <p:spPr/>
        <p:txBody>
          <a:bodyPr/>
          <a:lstStyle/>
          <a:p>
            <a:fld id="{C256AE63-9B35-4283-8146-3C1F57C42112}" type="datetimeFigureOut">
              <a:rPr lang="en-GB" smtClean="0"/>
              <a:t>16/10/2024</a:t>
            </a:fld>
            <a:endParaRPr lang="en-GB"/>
          </a:p>
        </p:txBody>
      </p:sp>
      <p:sp>
        <p:nvSpPr>
          <p:cNvPr id="6" name="Footer Placeholder 5">
            <a:extLst>
              <a:ext uri="{FF2B5EF4-FFF2-40B4-BE49-F238E27FC236}">
                <a16:creationId xmlns:a16="http://schemas.microsoft.com/office/drawing/2014/main" id="{D9CE49F8-DC7E-BDBC-40F2-D59D3C9F7B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3953AE-6E23-6408-B47A-83F1F0446043}"/>
              </a:ext>
            </a:extLst>
          </p:cNvPr>
          <p:cNvSpPr>
            <a:spLocks noGrp="1"/>
          </p:cNvSpPr>
          <p:nvPr>
            <p:ph type="sldNum" sz="quarter" idx="12"/>
          </p:nvPr>
        </p:nvSpPr>
        <p:spPr/>
        <p:txBody>
          <a:bodyPr/>
          <a:lstStyle/>
          <a:p>
            <a:fld id="{4B448463-9342-4D7E-BC07-7BF9A356042E}" type="slidenum">
              <a:rPr lang="en-GB" smtClean="0"/>
              <a:t>‹#›</a:t>
            </a:fld>
            <a:endParaRPr lang="en-GB"/>
          </a:p>
        </p:txBody>
      </p:sp>
    </p:spTree>
    <p:extLst>
      <p:ext uri="{BB962C8B-B14F-4D97-AF65-F5344CB8AC3E}">
        <p14:creationId xmlns:p14="http://schemas.microsoft.com/office/powerpoint/2010/main" val="1489036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5D4C43-3B23-5A90-C30D-B244B109F4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352894-8202-D0EF-89CD-FB48F31D62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464A0B-C036-B2A2-AAA8-7756A52C37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6AE63-9B35-4283-8146-3C1F57C42112}" type="datetimeFigureOut">
              <a:rPr lang="en-GB" smtClean="0"/>
              <a:t>16/10/2024</a:t>
            </a:fld>
            <a:endParaRPr lang="en-GB"/>
          </a:p>
        </p:txBody>
      </p:sp>
      <p:sp>
        <p:nvSpPr>
          <p:cNvPr id="5" name="Footer Placeholder 4">
            <a:extLst>
              <a:ext uri="{FF2B5EF4-FFF2-40B4-BE49-F238E27FC236}">
                <a16:creationId xmlns:a16="http://schemas.microsoft.com/office/drawing/2014/main" id="{F1842D19-3B9D-670A-878E-D9AA4B33F0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DA9696-4ED1-7040-D80E-34B2D211E9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48463-9342-4D7E-BC07-7BF9A356042E}" type="slidenum">
              <a:rPr lang="en-GB" smtClean="0"/>
              <a:t>‹#›</a:t>
            </a:fld>
            <a:endParaRPr lang="en-GB"/>
          </a:p>
        </p:txBody>
      </p:sp>
    </p:spTree>
    <p:extLst>
      <p:ext uri="{BB962C8B-B14F-4D97-AF65-F5344CB8AC3E}">
        <p14:creationId xmlns:p14="http://schemas.microsoft.com/office/powerpoint/2010/main" val="1866191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sv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hyperlink" Target="http://www.ecoactionhub.co.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ideo" Target="https://www.youtube.com/embed/7b9R82vrA40?feature=oembed" TargetMode="Externa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8.jpeg"/><Relationship Id="rId2" Type="http://schemas.openxmlformats.org/officeDocument/2006/relationships/slideLayout" Target="../slideLayouts/slideLayout6.xml"/><Relationship Id="rId1" Type="http://schemas.openxmlformats.org/officeDocument/2006/relationships/video" Target="https://www.youtube.com/embed/NBEvJwTxs4w?feature=oembed" TargetMode="External"/><Relationship Id="rId6" Type="http://schemas.openxmlformats.org/officeDocument/2006/relationships/image" Target="../media/image2.jpg"/><Relationship Id="rId5" Type="http://schemas.openxmlformats.org/officeDocument/2006/relationships/image" Target="../media/image37.png"/><Relationship Id="rId4" Type="http://schemas.openxmlformats.org/officeDocument/2006/relationships/hyperlink" Target="https://www.youtube.com/watch?v=NBEvJwTxs4w"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hyperlink" Target="mailto:rbwmdraughtbusters@gmail.com" TargetMode="Externa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14"/>
          <p:cNvSpPr/>
          <p:nvPr/>
        </p:nvSpPr>
        <p:spPr>
          <a:xfrm>
            <a:off x="0" y="4940492"/>
            <a:ext cx="12192000" cy="1924333"/>
          </a:xfrm>
          <a:custGeom>
            <a:avLst/>
            <a:gdLst/>
            <a:ahLst/>
            <a:cxnLst/>
            <a:rect l="l" t="t" r="r" b="b"/>
            <a:pathLst>
              <a:path w="12192000" h="1924333" extrusionOk="0">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14"/>
          <p:cNvSpPr txBox="1"/>
          <p:nvPr/>
        </p:nvSpPr>
        <p:spPr>
          <a:xfrm>
            <a:off x="1547445" y="5276404"/>
            <a:ext cx="8657975" cy="1409699"/>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000000"/>
              </a:buClr>
              <a:buSzPts val="4400"/>
              <a:buFont typeface="Arial"/>
              <a:buNone/>
            </a:pPr>
            <a:endParaRPr sz="5400" b="1" i="0" u="none" strike="noStrike" cap="none" dirty="0">
              <a:solidFill>
                <a:srgbClr val="00B050"/>
              </a:solidFill>
              <a:latin typeface="Hatty With Punctuation" panose="02000503000000000000" pitchFamily="2" charset="0"/>
              <a:ea typeface="Calibri"/>
              <a:cs typeface="Calibri"/>
              <a:sym typeface="Calibri"/>
            </a:endParaRPr>
          </a:p>
        </p:txBody>
      </p:sp>
      <p:pic>
        <p:nvPicPr>
          <p:cNvPr id="156" name="Google Shape;156;p14"/>
          <p:cNvPicPr preferRelativeResize="0"/>
          <p:nvPr/>
        </p:nvPicPr>
        <p:blipFill rotWithShape="1">
          <a:blip r:embed="rId3">
            <a:alphaModFix/>
          </a:blip>
          <a:srcRect/>
          <a:stretch/>
        </p:blipFill>
        <p:spPr>
          <a:xfrm>
            <a:off x="1759527" y="714674"/>
            <a:ext cx="8672946" cy="3511144"/>
          </a:xfrm>
          <a:prstGeom prst="rect">
            <a:avLst/>
          </a:prstGeom>
          <a:noFill/>
          <a:ln>
            <a:noFill/>
          </a:ln>
        </p:spPr>
      </p:pic>
      <p:sp>
        <p:nvSpPr>
          <p:cNvPr id="2" name="Google Shape;155;p14">
            <a:extLst>
              <a:ext uri="{FF2B5EF4-FFF2-40B4-BE49-F238E27FC236}">
                <a16:creationId xmlns:a16="http://schemas.microsoft.com/office/drawing/2014/main" id="{21988FBF-AF16-4CDB-BF1A-14AF2B98BAC3}"/>
              </a:ext>
            </a:extLst>
          </p:cNvPr>
          <p:cNvSpPr txBox="1"/>
          <p:nvPr/>
        </p:nvSpPr>
        <p:spPr>
          <a:xfrm>
            <a:off x="1547445" y="5296282"/>
            <a:ext cx="8657975" cy="1409699"/>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000000"/>
              </a:buClr>
              <a:buSzPts val="4400"/>
              <a:buFont typeface="Arial"/>
              <a:buNone/>
            </a:pPr>
            <a:r>
              <a:rPr lang="en-US" sz="5400" b="1" i="0" u="none" strike="noStrike" cap="none" dirty="0">
                <a:solidFill>
                  <a:srgbClr val="00B050"/>
                </a:solidFill>
                <a:latin typeface="Hatty With Punctuation" panose="02000503000000000000" pitchFamily="2" charset="0"/>
                <a:ea typeface="Calibri"/>
                <a:cs typeface="Calibri"/>
                <a:sym typeface="Calibri"/>
              </a:rPr>
              <a:t>Where </a:t>
            </a:r>
            <a:r>
              <a:rPr lang="en-US" sz="5400" b="1" dirty="0">
                <a:solidFill>
                  <a:srgbClr val="00B050"/>
                </a:solidFill>
                <a:latin typeface="Hatty With Punctuation" panose="02000503000000000000" pitchFamily="2" charset="0"/>
                <a:ea typeface="Calibri"/>
                <a:cs typeface="Calibri"/>
                <a:sym typeface="Calibri"/>
              </a:rPr>
              <a:t>do we s</a:t>
            </a:r>
            <a:r>
              <a:rPr lang="en-US" sz="5400" b="1" i="0" u="none" strike="noStrike" cap="none" dirty="0">
                <a:solidFill>
                  <a:srgbClr val="00B050"/>
                </a:solidFill>
                <a:latin typeface="Hatty With Punctuation" panose="02000503000000000000" pitchFamily="2" charset="0"/>
                <a:ea typeface="Calibri"/>
                <a:cs typeface="Calibri"/>
                <a:sym typeface="Calibri"/>
              </a:rPr>
              <a:t>tart? </a:t>
            </a:r>
            <a:endParaRPr sz="5400" b="1" i="0" u="none" strike="noStrike" cap="none" dirty="0">
              <a:solidFill>
                <a:srgbClr val="00B050"/>
              </a:solidFill>
              <a:latin typeface="Hatty With Punctuation" panose="02000503000000000000" pitchFamily="2" charset="0"/>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D87C3-6D35-4EE0-4456-B79AA4CFE8B4}"/>
              </a:ext>
            </a:extLst>
          </p:cNvPr>
          <p:cNvSpPr>
            <a:spLocks noGrp="1"/>
          </p:cNvSpPr>
          <p:nvPr>
            <p:ph type="title"/>
          </p:nvPr>
        </p:nvSpPr>
        <p:spPr>
          <a:xfrm>
            <a:off x="107950" y="1395413"/>
            <a:ext cx="10515600" cy="1093097"/>
          </a:xfrm>
        </p:spPr>
        <p:txBody>
          <a:bodyPr>
            <a:normAutofit fontScale="90000"/>
          </a:bodyPr>
          <a:lstStyle/>
          <a:p>
            <a:r>
              <a:rPr lang="en-US" dirty="0">
                <a:latin typeface="Hatty With Punctuation" panose="020B0604020202020204" charset="0"/>
              </a:rPr>
              <a:t>You have decided what to do and have some supporters – what next?</a:t>
            </a:r>
            <a:endParaRPr lang="en-GB" dirty="0">
              <a:latin typeface="Hatty With Punctuation" panose="020B0604020202020204" charset="0"/>
            </a:endParaRPr>
          </a:p>
        </p:txBody>
      </p:sp>
      <p:sp>
        <p:nvSpPr>
          <p:cNvPr id="3" name="Text Placeholder 2">
            <a:extLst>
              <a:ext uri="{FF2B5EF4-FFF2-40B4-BE49-F238E27FC236}">
                <a16:creationId xmlns:a16="http://schemas.microsoft.com/office/drawing/2014/main" id="{4A61A886-2EF4-FE04-DC61-379D0629C021}"/>
              </a:ext>
            </a:extLst>
          </p:cNvPr>
          <p:cNvSpPr>
            <a:spLocks noGrp="1"/>
          </p:cNvSpPr>
          <p:nvPr>
            <p:ph type="body" idx="1"/>
          </p:nvPr>
        </p:nvSpPr>
        <p:spPr>
          <a:xfrm>
            <a:off x="0" y="2705101"/>
            <a:ext cx="7272337" cy="4067174"/>
          </a:xfrm>
        </p:spPr>
        <p:txBody>
          <a:bodyPr>
            <a:normAutofit/>
          </a:bodyPr>
          <a:lstStyle/>
          <a:p>
            <a:r>
              <a:rPr lang="en-US" sz="3200" b="1" dirty="0"/>
              <a:t>Practical advice on:</a:t>
            </a:r>
          </a:p>
          <a:p>
            <a:pPr marL="685800" indent="-457200">
              <a:buFont typeface="Arial" panose="020B0604020202020204" pitchFamily="34" charset="0"/>
              <a:buChar char="•"/>
            </a:pPr>
            <a:r>
              <a:rPr lang="en-US" sz="3200" b="1" dirty="0"/>
              <a:t>Do you need a (new to you) physical space?</a:t>
            </a:r>
          </a:p>
          <a:p>
            <a:pPr marL="685800" indent="-457200">
              <a:buFont typeface="Arial" panose="020B0604020202020204" pitchFamily="34" charset="0"/>
              <a:buChar char="•"/>
            </a:pPr>
            <a:r>
              <a:rPr lang="en-US" sz="3200" b="1" dirty="0"/>
              <a:t>Mobilising volunteer help</a:t>
            </a:r>
          </a:p>
          <a:p>
            <a:pPr marL="685800" indent="-457200">
              <a:buFont typeface="Arial" panose="020B0604020202020204" pitchFamily="34" charset="0"/>
              <a:buChar char="•"/>
            </a:pPr>
            <a:r>
              <a:rPr lang="en-US" sz="3200" b="1" dirty="0"/>
              <a:t>How do you raise initial funding</a:t>
            </a:r>
          </a:p>
          <a:p>
            <a:pPr marL="685800" indent="-457200">
              <a:buFont typeface="Arial" panose="020B0604020202020204" pitchFamily="34" charset="0"/>
              <a:buChar char="•"/>
            </a:pPr>
            <a:r>
              <a:rPr lang="en-US" sz="3200" b="1" dirty="0"/>
              <a:t>How do you ensure sustainability</a:t>
            </a:r>
          </a:p>
        </p:txBody>
      </p:sp>
      <p:pic>
        <p:nvPicPr>
          <p:cNvPr id="6" name="Graphic 5" descr="Blueprint outline">
            <a:extLst>
              <a:ext uri="{FF2B5EF4-FFF2-40B4-BE49-F238E27FC236}">
                <a16:creationId xmlns:a16="http://schemas.microsoft.com/office/drawing/2014/main" id="{3D500F67-AC5F-80FB-DABE-99036D797F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72337" y="2317158"/>
            <a:ext cx="2050724" cy="2050724"/>
          </a:xfrm>
          <a:prstGeom prst="rect">
            <a:avLst/>
          </a:prstGeom>
        </p:spPr>
      </p:pic>
      <p:pic>
        <p:nvPicPr>
          <p:cNvPr id="8" name="Graphic 7" descr="Cheers outline">
            <a:extLst>
              <a:ext uri="{FF2B5EF4-FFF2-40B4-BE49-F238E27FC236}">
                <a16:creationId xmlns:a16="http://schemas.microsoft.com/office/drawing/2014/main" id="{6DE6FB1A-B012-A792-DDCF-111EC04338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04351" y="4367882"/>
            <a:ext cx="1905621" cy="1905621"/>
          </a:xfrm>
          <a:prstGeom prst="rect">
            <a:avLst/>
          </a:prstGeom>
        </p:spPr>
      </p:pic>
      <p:pic>
        <p:nvPicPr>
          <p:cNvPr id="14" name="Graphic 13" descr="Coins outline">
            <a:extLst>
              <a:ext uri="{FF2B5EF4-FFF2-40B4-BE49-F238E27FC236}">
                <a16:creationId xmlns:a16="http://schemas.microsoft.com/office/drawing/2014/main" id="{21FC055E-96CB-953F-EE87-D163CC5CD9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09972" y="4367882"/>
            <a:ext cx="1749390" cy="1749390"/>
          </a:xfrm>
          <a:prstGeom prst="rect">
            <a:avLst/>
          </a:prstGeom>
        </p:spPr>
      </p:pic>
      <p:pic>
        <p:nvPicPr>
          <p:cNvPr id="16" name="Graphic 15" descr="Sustainability with solid fill">
            <a:extLst>
              <a:ext uri="{FF2B5EF4-FFF2-40B4-BE49-F238E27FC236}">
                <a16:creationId xmlns:a16="http://schemas.microsoft.com/office/drawing/2014/main" id="{157343DD-0563-7C1B-787A-A11D32DB1C8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09972" y="2610552"/>
            <a:ext cx="1599406" cy="1599406"/>
          </a:xfrm>
          <a:prstGeom prst="rect">
            <a:avLst/>
          </a:prstGeom>
        </p:spPr>
      </p:pic>
    </p:spTree>
    <p:extLst>
      <p:ext uri="{BB962C8B-B14F-4D97-AF65-F5344CB8AC3E}">
        <p14:creationId xmlns:p14="http://schemas.microsoft.com/office/powerpoint/2010/main" val="2867385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751A-96BB-4EBB-3112-9F89FFF95376}"/>
              </a:ext>
            </a:extLst>
          </p:cNvPr>
          <p:cNvSpPr>
            <a:spLocks noGrp="1"/>
          </p:cNvSpPr>
          <p:nvPr>
            <p:ph type="title"/>
          </p:nvPr>
        </p:nvSpPr>
        <p:spPr>
          <a:xfrm>
            <a:off x="436614" y="0"/>
            <a:ext cx="10515600" cy="1325563"/>
          </a:xfrm>
        </p:spPr>
        <p:txBody>
          <a:bodyPr/>
          <a:lstStyle/>
          <a:p>
            <a:r>
              <a:rPr lang="en-US" dirty="0">
                <a:latin typeface="Hatty With Punctuation" panose="020B0604020202020204" charset="0"/>
              </a:rPr>
              <a:t>ECO Action’s Hub</a:t>
            </a:r>
            <a:endParaRPr lang="en-GB" dirty="0">
              <a:latin typeface="Hatty With Punctuation" panose="020B0604020202020204" charset="0"/>
            </a:endParaRPr>
          </a:p>
        </p:txBody>
      </p:sp>
      <p:sp>
        <p:nvSpPr>
          <p:cNvPr id="3" name="Text Placeholder 2">
            <a:extLst>
              <a:ext uri="{FF2B5EF4-FFF2-40B4-BE49-F238E27FC236}">
                <a16:creationId xmlns:a16="http://schemas.microsoft.com/office/drawing/2014/main" id="{B719A689-3BDA-B0CE-FFD0-A6FE0B9692AB}"/>
              </a:ext>
            </a:extLst>
          </p:cNvPr>
          <p:cNvSpPr>
            <a:spLocks noGrp="1"/>
          </p:cNvSpPr>
          <p:nvPr>
            <p:ph type="body" idx="1"/>
          </p:nvPr>
        </p:nvSpPr>
        <p:spPr>
          <a:xfrm>
            <a:off x="436614" y="1047750"/>
            <a:ext cx="7373886" cy="5743575"/>
          </a:xfrm>
        </p:spPr>
        <p:txBody>
          <a:bodyPr>
            <a:normAutofit fontScale="85000" lnSpcReduction="20000"/>
          </a:bodyPr>
          <a:lstStyle/>
          <a:p>
            <a:pPr marL="114300" indent="0">
              <a:buNone/>
            </a:pPr>
            <a:r>
              <a:rPr lang="en-US" dirty="0"/>
              <a:t>Trial, six week, pop-ups in April 2022 and November 2022</a:t>
            </a:r>
          </a:p>
          <a:p>
            <a:pPr lvl="1"/>
            <a:r>
              <a:rPr lang="en-US" dirty="0"/>
              <a:t>‘Foundation stone’ meeting in November 2022</a:t>
            </a:r>
          </a:p>
          <a:p>
            <a:pPr marL="114300" indent="0">
              <a:buNone/>
            </a:pPr>
            <a:endParaRPr lang="en-US" dirty="0"/>
          </a:p>
          <a:p>
            <a:pPr marL="114300" indent="0">
              <a:buNone/>
            </a:pPr>
            <a:r>
              <a:rPr lang="en-US" dirty="0"/>
              <a:t>Keys to 5/7 Nicholson’s Centre 7</a:t>
            </a:r>
            <a:r>
              <a:rPr lang="en-US" baseline="30000" dirty="0"/>
              <a:t>th</a:t>
            </a:r>
            <a:r>
              <a:rPr lang="en-US" dirty="0"/>
              <a:t> January 2023</a:t>
            </a:r>
          </a:p>
          <a:p>
            <a:pPr lvl="1"/>
            <a:r>
              <a:rPr lang="en-US" dirty="0"/>
              <a:t>4000 volunteer hours input in less that four months</a:t>
            </a:r>
          </a:p>
          <a:p>
            <a:pPr lvl="1"/>
            <a:r>
              <a:rPr lang="en-US" dirty="0"/>
              <a:t>Opened on 1</a:t>
            </a:r>
            <a:r>
              <a:rPr lang="en-US" baseline="30000" dirty="0"/>
              <a:t>st</a:t>
            </a:r>
            <a:r>
              <a:rPr lang="en-US" dirty="0"/>
              <a:t> April 2023</a:t>
            </a:r>
          </a:p>
          <a:p>
            <a:pPr marL="114300" indent="0">
              <a:buNone/>
            </a:pPr>
            <a:endParaRPr lang="en-US" dirty="0"/>
          </a:p>
          <a:p>
            <a:pPr marL="114300" indent="0">
              <a:buNone/>
            </a:pPr>
            <a:r>
              <a:rPr lang="en-US" dirty="0"/>
              <a:t>5 year ‘meanwhile’ lease</a:t>
            </a:r>
          </a:p>
          <a:p>
            <a:pPr lvl="1"/>
            <a:r>
              <a:rPr lang="en-US" dirty="0"/>
              <a:t>One month’s notice by either party</a:t>
            </a:r>
          </a:p>
          <a:p>
            <a:pPr lvl="1"/>
            <a:r>
              <a:rPr lang="en-US" dirty="0"/>
              <a:t>Total cost of rates, service charges and rent is 1 peppercorn per year</a:t>
            </a:r>
          </a:p>
          <a:p>
            <a:pPr lvl="1"/>
            <a:r>
              <a:rPr lang="en-US" dirty="0"/>
              <a:t>Utilities costs supported by RBWM</a:t>
            </a:r>
          </a:p>
          <a:p>
            <a:pPr marL="114300" indent="0">
              <a:buNone/>
            </a:pPr>
            <a:endParaRPr lang="en-US" dirty="0"/>
          </a:p>
          <a:p>
            <a:pPr marL="114300" indent="0">
              <a:buNone/>
            </a:pPr>
            <a:r>
              <a:rPr lang="en-US" dirty="0"/>
              <a:t>Six month review.</a:t>
            </a:r>
          </a:p>
          <a:p>
            <a:pPr lvl="1"/>
            <a:r>
              <a:rPr lang="en-US" dirty="0"/>
              <a:t>Stop pushing our messages out</a:t>
            </a:r>
          </a:p>
          <a:p>
            <a:pPr lvl="1"/>
            <a:r>
              <a:rPr lang="en-US" dirty="0"/>
              <a:t>Offer to help everyone with their priorities – saving money and addressing their climate trauma.</a:t>
            </a:r>
          </a:p>
          <a:p>
            <a:pPr lvl="1"/>
            <a:endParaRPr lang="en-US" dirty="0"/>
          </a:p>
          <a:p>
            <a:endParaRPr lang="en-GB" dirty="0"/>
          </a:p>
        </p:txBody>
      </p:sp>
      <p:sp>
        <p:nvSpPr>
          <p:cNvPr id="4" name="TextBox 3">
            <a:extLst>
              <a:ext uri="{FF2B5EF4-FFF2-40B4-BE49-F238E27FC236}">
                <a16:creationId xmlns:a16="http://schemas.microsoft.com/office/drawing/2014/main" id="{9E013F5B-7572-E3A2-9E99-E4DCD96063C4}"/>
              </a:ext>
            </a:extLst>
          </p:cNvPr>
          <p:cNvSpPr txBox="1"/>
          <p:nvPr/>
        </p:nvSpPr>
        <p:spPr>
          <a:xfrm>
            <a:off x="9544050" y="5373031"/>
            <a:ext cx="2430901" cy="1295868"/>
          </a:xfrm>
          <a:prstGeom prst="rect">
            <a:avLst/>
          </a:prstGeom>
          <a:noFill/>
          <a:ln w="38100">
            <a:solidFill>
              <a:schemeClr val="tx1"/>
            </a:solidFill>
          </a:ln>
        </p:spPr>
        <p:txBody>
          <a:bodyPr wrap="square" rtlCol="0">
            <a:spAutoFit/>
          </a:bodyPr>
          <a:lstStyle/>
          <a:p>
            <a:pPr algn="ctr">
              <a:lnSpc>
                <a:spcPct val="150000"/>
              </a:lnSpc>
            </a:pPr>
            <a:r>
              <a:rPr lang="en-GB" dirty="0"/>
              <a:t>Reduce </a:t>
            </a:r>
            <a:r>
              <a:rPr lang="en-GB" b="1" dirty="0">
                <a:solidFill>
                  <a:schemeClr val="accent2">
                    <a:lumMod val="40000"/>
                    <a:lumOff val="60000"/>
                  </a:schemeClr>
                </a:solidFill>
              </a:rPr>
              <a:t>Carbon</a:t>
            </a:r>
          </a:p>
          <a:p>
            <a:pPr algn="ctr">
              <a:lnSpc>
                <a:spcPct val="150000"/>
              </a:lnSpc>
            </a:pPr>
            <a:r>
              <a:rPr lang="en-GB" dirty="0"/>
              <a:t>Increase </a:t>
            </a:r>
            <a:r>
              <a:rPr lang="en-GB" b="1" dirty="0">
                <a:solidFill>
                  <a:schemeClr val="accent6">
                    <a:lumMod val="75000"/>
                  </a:schemeClr>
                </a:solidFill>
              </a:rPr>
              <a:t>Nature</a:t>
            </a:r>
          </a:p>
          <a:p>
            <a:pPr algn="ctr">
              <a:lnSpc>
                <a:spcPct val="150000"/>
              </a:lnSpc>
            </a:pPr>
            <a:r>
              <a:rPr lang="en-GB" dirty="0"/>
              <a:t>Boost </a:t>
            </a:r>
            <a:r>
              <a:rPr lang="en-GB" b="1" dirty="0">
                <a:solidFill>
                  <a:srgbClr val="0070C0"/>
                </a:solidFill>
              </a:rPr>
              <a:t>Wellbeing</a:t>
            </a:r>
            <a:r>
              <a:rPr lang="en-GB" dirty="0">
                <a:solidFill>
                  <a:schemeClr val="accent5">
                    <a:lumMod val="50000"/>
                  </a:schemeClr>
                </a:solidFill>
              </a:rPr>
              <a:t> </a:t>
            </a:r>
          </a:p>
        </p:txBody>
      </p:sp>
      <p:pic>
        <p:nvPicPr>
          <p:cNvPr id="5" name="Picture 4">
            <a:extLst>
              <a:ext uri="{FF2B5EF4-FFF2-40B4-BE49-F238E27FC236}">
                <a16:creationId xmlns:a16="http://schemas.microsoft.com/office/drawing/2014/main" id="{C80AA18D-FF88-7951-1A5E-9BB9954DC297}"/>
              </a:ext>
            </a:extLst>
          </p:cNvPr>
          <p:cNvPicPr>
            <a:picLocks noChangeAspect="1"/>
          </p:cNvPicPr>
          <p:nvPr/>
        </p:nvPicPr>
        <p:blipFill>
          <a:blip r:embed="rId2"/>
          <a:srcRect l="14713" r="28761"/>
          <a:stretch/>
        </p:blipFill>
        <p:spPr>
          <a:xfrm>
            <a:off x="7515760" y="906040"/>
            <a:ext cx="4295240" cy="4208885"/>
          </a:xfrm>
          <a:prstGeom prst="rect">
            <a:avLst/>
          </a:prstGeom>
          <a:ln w="41275">
            <a:solidFill>
              <a:schemeClr val="tx1"/>
            </a:solidFill>
          </a:ln>
        </p:spPr>
      </p:pic>
    </p:spTree>
    <p:extLst>
      <p:ext uri="{BB962C8B-B14F-4D97-AF65-F5344CB8AC3E}">
        <p14:creationId xmlns:p14="http://schemas.microsoft.com/office/powerpoint/2010/main" val="131419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751A-96BB-4EBB-3112-9F89FFF95376}"/>
              </a:ext>
            </a:extLst>
          </p:cNvPr>
          <p:cNvSpPr>
            <a:spLocks noGrp="1"/>
          </p:cNvSpPr>
          <p:nvPr>
            <p:ph type="title"/>
          </p:nvPr>
        </p:nvSpPr>
        <p:spPr/>
        <p:txBody>
          <a:bodyPr/>
          <a:lstStyle/>
          <a:p>
            <a:r>
              <a:rPr lang="en-US" dirty="0">
                <a:latin typeface="Hatty With Punctuation" panose="020B0604020202020204" charset="0"/>
              </a:rPr>
              <a:t>Our volunteers</a:t>
            </a:r>
            <a:endParaRPr lang="en-GB" dirty="0">
              <a:latin typeface="Hatty With Punctuation" panose="020B0604020202020204" charset="0"/>
            </a:endParaRPr>
          </a:p>
        </p:txBody>
      </p:sp>
      <p:sp>
        <p:nvSpPr>
          <p:cNvPr id="3" name="Text Placeholder 2">
            <a:extLst>
              <a:ext uri="{FF2B5EF4-FFF2-40B4-BE49-F238E27FC236}">
                <a16:creationId xmlns:a16="http://schemas.microsoft.com/office/drawing/2014/main" id="{B719A689-3BDA-B0CE-FFD0-A6FE0B9692AB}"/>
              </a:ext>
            </a:extLst>
          </p:cNvPr>
          <p:cNvSpPr>
            <a:spLocks noGrp="1"/>
          </p:cNvSpPr>
          <p:nvPr>
            <p:ph type="body" idx="1"/>
          </p:nvPr>
        </p:nvSpPr>
        <p:spPr>
          <a:xfrm>
            <a:off x="718930" y="1895198"/>
            <a:ext cx="7013713" cy="4351338"/>
          </a:xfrm>
        </p:spPr>
        <p:txBody>
          <a:bodyPr/>
          <a:lstStyle/>
          <a:p>
            <a:r>
              <a:rPr lang="en-US" dirty="0"/>
              <a:t>15 core members of team</a:t>
            </a:r>
          </a:p>
          <a:p>
            <a:r>
              <a:rPr lang="en-US" dirty="0"/>
              <a:t>60+ occasional volunteers</a:t>
            </a:r>
          </a:p>
          <a:p>
            <a:r>
              <a:rPr lang="en-US" dirty="0"/>
              <a:t>Need to be kept busy</a:t>
            </a:r>
          </a:p>
          <a:p>
            <a:r>
              <a:rPr lang="en-US" dirty="0"/>
              <a:t>Need good social media to keep them involved</a:t>
            </a:r>
          </a:p>
          <a:p>
            <a:r>
              <a:rPr lang="en-US" dirty="0"/>
              <a:t>Give them specific tasks.</a:t>
            </a:r>
            <a:endParaRPr lang="en-GB" dirty="0"/>
          </a:p>
        </p:txBody>
      </p:sp>
      <p:pic>
        <p:nvPicPr>
          <p:cNvPr id="7" name="Graphic 6" descr="Network outline">
            <a:extLst>
              <a:ext uri="{FF2B5EF4-FFF2-40B4-BE49-F238E27FC236}">
                <a16:creationId xmlns:a16="http://schemas.microsoft.com/office/drawing/2014/main" id="{5B67ACCD-6A8D-69DE-B418-39E982ACB7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19825" y="0"/>
            <a:ext cx="5584961" cy="5584961"/>
          </a:xfrm>
          <a:prstGeom prst="rect">
            <a:avLst/>
          </a:prstGeom>
        </p:spPr>
      </p:pic>
      <p:sp>
        <p:nvSpPr>
          <p:cNvPr id="4" name="TextBox 3">
            <a:extLst>
              <a:ext uri="{FF2B5EF4-FFF2-40B4-BE49-F238E27FC236}">
                <a16:creationId xmlns:a16="http://schemas.microsoft.com/office/drawing/2014/main" id="{02E39E38-DDB0-1B75-5842-2C75496DDC2F}"/>
              </a:ext>
            </a:extLst>
          </p:cNvPr>
          <p:cNvSpPr txBox="1"/>
          <p:nvPr/>
        </p:nvSpPr>
        <p:spPr>
          <a:xfrm>
            <a:off x="9544050" y="5373031"/>
            <a:ext cx="2430901" cy="1295868"/>
          </a:xfrm>
          <a:prstGeom prst="rect">
            <a:avLst/>
          </a:prstGeom>
          <a:noFill/>
          <a:ln w="38100">
            <a:solidFill>
              <a:schemeClr val="tx1"/>
            </a:solidFill>
          </a:ln>
        </p:spPr>
        <p:txBody>
          <a:bodyPr wrap="square" rtlCol="0">
            <a:spAutoFit/>
          </a:bodyPr>
          <a:lstStyle/>
          <a:p>
            <a:pPr algn="ctr">
              <a:lnSpc>
                <a:spcPct val="150000"/>
              </a:lnSpc>
            </a:pPr>
            <a:r>
              <a:rPr lang="en-GB" dirty="0"/>
              <a:t>Reduce </a:t>
            </a:r>
            <a:r>
              <a:rPr lang="en-GB" b="1" dirty="0">
                <a:solidFill>
                  <a:schemeClr val="accent2">
                    <a:lumMod val="40000"/>
                    <a:lumOff val="60000"/>
                  </a:schemeClr>
                </a:solidFill>
              </a:rPr>
              <a:t>Carbon</a:t>
            </a:r>
          </a:p>
          <a:p>
            <a:pPr algn="ctr">
              <a:lnSpc>
                <a:spcPct val="150000"/>
              </a:lnSpc>
            </a:pPr>
            <a:r>
              <a:rPr lang="en-GB" dirty="0"/>
              <a:t>Increase </a:t>
            </a:r>
            <a:r>
              <a:rPr lang="en-GB" b="1" dirty="0">
                <a:solidFill>
                  <a:schemeClr val="accent6">
                    <a:lumMod val="75000"/>
                  </a:schemeClr>
                </a:solidFill>
              </a:rPr>
              <a:t>Nature</a:t>
            </a:r>
          </a:p>
          <a:p>
            <a:pPr algn="ctr">
              <a:lnSpc>
                <a:spcPct val="150000"/>
              </a:lnSpc>
            </a:pPr>
            <a:r>
              <a:rPr lang="en-GB" dirty="0"/>
              <a:t>Boost </a:t>
            </a:r>
            <a:r>
              <a:rPr lang="en-GB" b="1" dirty="0">
                <a:solidFill>
                  <a:srgbClr val="0070C0"/>
                </a:solidFill>
              </a:rPr>
              <a:t>Wellbeing</a:t>
            </a:r>
            <a:r>
              <a:rPr lang="en-GB" dirty="0">
                <a:solidFill>
                  <a:schemeClr val="accent5">
                    <a:lumMod val="50000"/>
                  </a:schemeClr>
                </a:solidFill>
              </a:rPr>
              <a:t> </a:t>
            </a:r>
          </a:p>
        </p:txBody>
      </p:sp>
    </p:spTree>
    <p:extLst>
      <p:ext uri="{BB962C8B-B14F-4D97-AF65-F5344CB8AC3E}">
        <p14:creationId xmlns:p14="http://schemas.microsoft.com/office/powerpoint/2010/main" val="1727520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751A-96BB-4EBB-3112-9F89FFF95376}"/>
              </a:ext>
            </a:extLst>
          </p:cNvPr>
          <p:cNvSpPr>
            <a:spLocks noGrp="1"/>
          </p:cNvSpPr>
          <p:nvPr>
            <p:ph type="title"/>
          </p:nvPr>
        </p:nvSpPr>
        <p:spPr/>
        <p:txBody>
          <a:bodyPr/>
          <a:lstStyle/>
          <a:p>
            <a:r>
              <a:rPr lang="en-US" dirty="0">
                <a:latin typeface="Hatty With Punctuation" panose="020B0604020202020204" charset="0"/>
              </a:rPr>
              <a:t>Initial funding </a:t>
            </a:r>
            <a:endParaRPr lang="en-GB" dirty="0">
              <a:latin typeface="Hatty With Punctuation" panose="020B0604020202020204" charset="0"/>
            </a:endParaRPr>
          </a:p>
        </p:txBody>
      </p:sp>
      <p:sp>
        <p:nvSpPr>
          <p:cNvPr id="3" name="Text Placeholder 2">
            <a:extLst>
              <a:ext uri="{FF2B5EF4-FFF2-40B4-BE49-F238E27FC236}">
                <a16:creationId xmlns:a16="http://schemas.microsoft.com/office/drawing/2014/main" id="{B719A689-3BDA-B0CE-FFD0-A6FE0B9692AB}"/>
              </a:ext>
            </a:extLst>
          </p:cNvPr>
          <p:cNvSpPr>
            <a:spLocks noGrp="1"/>
          </p:cNvSpPr>
          <p:nvPr>
            <p:ph type="body" idx="1"/>
          </p:nvPr>
        </p:nvSpPr>
        <p:spPr>
          <a:xfrm>
            <a:off x="738809" y="1681785"/>
            <a:ext cx="7719391" cy="4580903"/>
          </a:xfrm>
        </p:spPr>
        <p:txBody>
          <a:bodyPr>
            <a:normAutofit fontScale="92500" lnSpcReduction="10000"/>
          </a:bodyPr>
          <a:lstStyle/>
          <a:p>
            <a:r>
              <a:rPr lang="en-US" dirty="0"/>
              <a:t>Grants are readily available for initiatives and start up activities. ECO Action has received funding from:</a:t>
            </a:r>
          </a:p>
          <a:p>
            <a:pPr lvl="1"/>
            <a:r>
              <a:rPr lang="en-US" dirty="0"/>
              <a:t>Green skills library</a:t>
            </a:r>
          </a:p>
          <a:p>
            <a:pPr lvl="1"/>
            <a:r>
              <a:rPr lang="en-US" dirty="0"/>
              <a:t>Capital and Kidwell Trust</a:t>
            </a:r>
          </a:p>
          <a:p>
            <a:pPr lvl="1"/>
            <a:r>
              <a:rPr lang="en-US" dirty="0"/>
              <a:t>Baylis Trust</a:t>
            </a:r>
          </a:p>
          <a:p>
            <a:pPr lvl="1"/>
            <a:r>
              <a:rPr lang="en-US" dirty="0"/>
              <a:t>Transition Town</a:t>
            </a:r>
          </a:p>
          <a:p>
            <a:pPr lvl="1"/>
            <a:r>
              <a:rPr lang="en-US" dirty="0"/>
              <a:t>ECO fund</a:t>
            </a:r>
          </a:p>
          <a:p>
            <a:pPr lvl="1"/>
            <a:r>
              <a:rPr lang="en-US" dirty="0"/>
              <a:t>Prince Phillip Trust</a:t>
            </a:r>
          </a:p>
          <a:p>
            <a:pPr lvl="1"/>
            <a:r>
              <a:rPr lang="en-US" dirty="0"/>
              <a:t>Filling Good</a:t>
            </a:r>
          </a:p>
          <a:p>
            <a:pPr lvl="1"/>
            <a:r>
              <a:rPr lang="en-US" dirty="0"/>
              <a:t>The Climate Partnership*</a:t>
            </a:r>
          </a:p>
          <a:p>
            <a:pPr marL="114300" indent="0">
              <a:buNone/>
            </a:pPr>
            <a:r>
              <a:rPr lang="en-US" dirty="0"/>
              <a:t>* The Climate Partnership gives a very high priority to (part) funding start up activities on the Circular Economy, Energy, Natural Environment and Transport.</a:t>
            </a:r>
          </a:p>
          <a:p>
            <a:pPr lvl="1"/>
            <a:endParaRPr lang="en-US" dirty="0"/>
          </a:p>
          <a:p>
            <a:pPr lvl="1"/>
            <a:endParaRPr lang="en-GB" dirty="0"/>
          </a:p>
        </p:txBody>
      </p:sp>
      <p:pic>
        <p:nvPicPr>
          <p:cNvPr id="5" name="Graphic 4" descr="Coins outline">
            <a:extLst>
              <a:ext uri="{FF2B5EF4-FFF2-40B4-BE49-F238E27FC236}">
                <a16:creationId xmlns:a16="http://schemas.microsoft.com/office/drawing/2014/main" id="{3729BA8D-AC94-D20E-7B6F-05758ECB84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29575" y="1210606"/>
            <a:ext cx="4162425" cy="4162425"/>
          </a:xfrm>
          <a:prstGeom prst="rect">
            <a:avLst/>
          </a:prstGeom>
        </p:spPr>
      </p:pic>
      <p:sp>
        <p:nvSpPr>
          <p:cNvPr id="6" name="TextBox 5">
            <a:extLst>
              <a:ext uri="{FF2B5EF4-FFF2-40B4-BE49-F238E27FC236}">
                <a16:creationId xmlns:a16="http://schemas.microsoft.com/office/drawing/2014/main" id="{315305EE-8533-6FED-5965-45C2222C90BA}"/>
              </a:ext>
            </a:extLst>
          </p:cNvPr>
          <p:cNvSpPr txBox="1"/>
          <p:nvPr/>
        </p:nvSpPr>
        <p:spPr>
          <a:xfrm>
            <a:off x="9544050" y="5373031"/>
            <a:ext cx="2430901" cy="1295868"/>
          </a:xfrm>
          <a:prstGeom prst="rect">
            <a:avLst/>
          </a:prstGeom>
          <a:noFill/>
          <a:ln w="38100">
            <a:solidFill>
              <a:schemeClr val="tx1"/>
            </a:solidFill>
          </a:ln>
        </p:spPr>
        <p:txBody>
          <a:bodyPr wrap="square" rtlCol="0">
            <a:spAutoFit/>
          </a:bodyPr>
          <a:lstStyle/>
          <a:p>
            <a:pPr algn="ctr">
              <a:lnSpc>
                <a:spcPct val="150000"/>
              </a:lnSpc>
            </a:pPr>
            <a:r>
              <a:rPr lang="en-GB" dirty="0"/>
              <a:t>Reduce </a:t>
            </a:r>
            <a:r>
              <a:rPr lang="en-GB" b="1" dirty="0">
                <a:solidFill>
                  <a:schemeClr val="accent2">
                    <a:lumMod val="40000"/>
                    <a:lumOff val="60000"/>
                  </a:schemeClr>
                </a:solidFill>
              </a:rPr>
              <a:t>Carbon</a:t>
            </a:r>
          </a:p>
          <a:p>
            <a:pPr algn="ctr">
              <a:lnSpc>
                <a:spcPct val="150000"/>
              </a:lnSpc>
            </a:pPr>
            <a:r>
              <a:rPr lang="en-GB" dirty="0"/>
              <a:t>Increase </a:t>
            </a:r>
            <a:r>
              <a:rPr lang="en-GB" b="1" dirty="0">
                <a:solidFill>
                  <a:schemeClr val="accent6">
                    <a:lumMod val="75000"/>
                  </a:schemeClr>
                </a:solidFill>
              </a:rPr>
              <a:t>Nature</a:t>
            </a:r>
          </a:p>
          <a:p>
            <a:pPr algn="ctr">
              <a:lnSpc>
                <a:spcPct val="150000"/>
              </a:lnSpc>
            </a:pPr>
            <a:r>
              <a:rPr lang="en-GB" dirty="0"/>
              <a:t>Boost </a:t>
            </a:r>
            <a:r>
              <a:rPr lang="en-GB" b="1" dirty="0">
                <a:solidFill>
                  <a:srgbClr val="0070C0"/>
                </a:solidFill>
              </a:rPr>
              <a:t>Wellbeing</a:t>
            </a:r>
            <a:r>
              <a:rPr lang="en-GB" dirty="0">
                <a:solidFill>
                  <a:schemeClr val="accent5">
                    <a:lumMod val="50000"/>
                  </a:schemeClr>
                </a:solidFill>
              </a:rPr>
              <a:t> </a:t>
            </a:r>
          </a:p>
        </p:txBody>
      </p:sp>
    </p:spTree>
    <p:extLst>
      <p:ext uri="{BB962C8B-B14F-4D97-AF65-F5344CB8AC3E}">
        <p14:creationId xmlns:p14="http://schemas.microsoft.com/office/powerpoint/2010/main" val="1779424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FF726-0080-B839-C082-8D567F93DAA8}"/>
              </a:ext>
            </a:extLst>
          </p:cNvPr>
          <p:cNvSpPr>
            <a:spLocks noGrp="1"/>
          </p:cNvSpPr>
          <p:nvPr>
            <p:ph type="title"/>
          </p:nvPr>
        </p:nvSpPr>
        <p:spPr/>
        <p:txBody>
          <a:bodyPr/>
          <a:lstStyle/>
          <a:p>
            <a:r>
              <a:rPr lang="en-US" dirty="0">
                <a:latin typeface="Hatty With Punctuation" panose="020B0604020202020204" charset="0"/>
              </a:rPr>
              <a:t>Sustainable funding</a:t>
            </a:r>
            <a:endParaRPr lang="en-GB" dirty="0">
              <a:latin typeface="Hatty With Punctuation" panose="020B0604020202020204" charset="0"/>
            </a:endParaRPr>
          </a:p>
        </p:txBody>
      </p:sp>
      <p:sp>
        <p:nvSpPr>
          <p:cNvPr id="3" name="Text Placeholder 2">
            <a:extLst>
              <a:ext uri="{FF2B5EF4-FFF2-40B4-BE49-F238E27FC236}">
                <a16:creationId xmlns:a16="http://schemas.microsoft.com/office/drawing/2014/main" id="{D3E39879-2129-EEEB-3A63-65FF0626B81F}"/>
              </a:ext>
            </a:extLst>
          </p:cNvPr>
          <p:cNvSpPr>
            <a:spLocks noGrp="1"/>
          </p:cNvSpPr>
          <p:nvPr>
            <p:ph type="body" idx="1"/>
          </p:nvPr>
        </p:nvSpPr>
        <p:spPr>
          <a:xfrm>
            <a:off x="838200" y="1825625"/>
            <a:ext cx="8474766" cy="4351338"/>
          </a:xfrm>
        </p:spPr>
        <p:txBody>
          <a:bodyPr>
            <a:normAutofit fontScale="92500" lnSpcReduction="20000"/>
          </a:bodyPr>
          <a:lstStyle/>
          <a:p>
            <a:r>
              <a:rPr lang="en-US" dirty="0"/>
              <a:t>Much more difficult than start up funding!</a:t>
            </a:r>
          </a:p>
          <a:p>
            <a:r>
              <a:rPr lang="en-US" dirty="0"/>
              <a:t>ECO Action has committed monthly funding of £1050 from a few individual subscribers.</a:t>
            </a:r>
          </a:p>
          <a:p>
            <a:r>
              <a:rPr lang="en-US" dirty="0"/>
              <a:t>Charitable status will help</a:t>
            </a:r>
          </a:p>
          <a:p>
            <a:pPr marL="571500" lvl="1" indent="0">
              <a:buNone/>
            </a:pPr>
            <a:r>
              <a:rPr lang="en-US" dirty="0"/>
              <a:t>- Gift aid increase of 25% </a:t>
            </a:r>
          </a:p>
          <a:p>
            <a:pPr marL="571500" lvl="1" indent="0">
              <a:buNone/>
            </a:pPr>
            <a:r>
              <a:rPr lang="en-US" dirty="0"/>
              <a:t>- Subscribers are tempted by a bargain.</a:t>
            </a:r>
          </a:p>
          <a:p>
            <a:r>
              <a:rPr lang="en-US" dirty="0"/>
              <a:t>Our target is to broaden this base substantially by the end of this financial year.</a:t>
            </a:r>
          </a:p>
          <a:p>
            <a:r>
              <a:rPr lang="en-US" dirty="0"/>
              <a:t>Monthly subscriptions are the core of many organisations, e. g:</a:t>
            </a:r>
          </a:p>
          <a:p>
            <a:pPr lvl="1"/>
            <a:r>
              <a:rPr lang="en-US" dirty="0"/>
              <a:t>Places of worship</a:t>
            </a:r>
          </a:p>
          <a:p>
            <a:pPr lvl="1"/>
            <a:r>
              <a:rPr lang="en-US" dirty="0"/>
              <a:t>Public facing charities such as RNLI, etc. </a:t>
            </a:r>
          </a:p>
          <a:p>
            <a:endParaRPr lang="en-GB" dirty="0"/>
          </a:p>
        </p:txBody>
      </p:sp>
      <p:pic>
        <p:nvPicPr>
          <p:cNvPr id="5" name="Graphic 4" descr="Coins outline">
            <a:extLst>
              <a:ext uri="{FF2B5EF4-FFF2-40B4-BE49-F238E27FC236}">
                <a16:creationId xmlns:a16="http://schemas.microsoft.com/office/drawing/2014/main" id="{1A4E964F-D5BB-1465-0E88-74EA123392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73417" y="3086894"/>
            <a:ext cx="1169835" cy="1169835"/>
          </a:xfrm>
          <a:prstGeom prst="rect">
            <a:avLst/>
          </a:prstGeom>
          <a:effectLst>
            <a:softEdge rad="0"/>
          </a:effectLst>
        </p:spPr>
      </p:pic>
      <p:pic>
        <p:nvPicPr>
          <p:cNvPr id="7" name="Graphic 6" descr="Recycle outline">
            <a:extLst>
              <a:ext uri="{FF2B5EF4-FFF2-40B4-BE49-F238E27FC236}">
                <a16:creationId xmlns:a16="http://schemas.microsoft.com/office/drawing/2014/main" id="{CF5BBF98-C70A-6106-6CF3-C1B59B8A80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35381" y="2207021"/>
            <a:ext cx="2667001" cy="2667001"/>
          </a:xfrm>
          <a:prstGeom prst="rect">
            <a:avLst/>
          </a:prstGeom>
        </p:spPr>
      </p:pic>
      <p:sp>
        <p:nvSpPr>
          <p:cNvPr id="4" name="TextBox 3">
            <a:extLst>
              <a:ext uri="{FF2B5EF4-FFF2-40B4-BE49-F238E27FC236}">
                <a16:creationId xmlns:a16="http://schemas.microsoft.com/office/drawing/2014/main" id="{AAB90255-CDBB-1288-C48D-BB8F51FDE8B9}"/>
              </a:ext>
            </a:extLst>
          </p:cNvPr>
          <p:cNvSpPr txBox="1"/>
          <p:nvPr/>
        </p:nvSpPr>
        <p:spPr>
          <a:xfrm>
            <a:off x="9544050" y="5373031"/>
            <a:ext cx="2430901" cy="1295868"/>
          </a:xfrm>
          <a:prstGeom prst="rect">
            <a:avLst/>
          </a:prstGeom>
          <a:noFill/>
          <a:ln w="38100">
            <a:solidFill>
              <a:schemeClr val="tx1"/>
            </a:solidFill>
          </a:ln>
        </p:spPr>
        <p:txBody>
          <a:bodyPr wrap="square" rtlCol="0">
            <a:spAutoFit/>
          </a:bodyPr>
          <a:lstStyle/>
          <a:p>
            <a:pPr algn="ctr">
              <a:lnSpc>
                <a:spcPct val="150000"/>
              </a:lnSpc>
            </a:pPr>
            <a:r>
              <a:rPr lang="en-GB" dirty="0"/>
              <a:t>Reduce </a:t>
            </a:r>
            <a:r>
              <a:rPr lang="en-GB" b="1" dirty="0">
                <a:solidFill>
                  <a:schemeClr val="accent2">
                    <a:lumMod val="40000"/>
                    <a:lumOff val="60000"/>
                  </a:schemeClr>
                </a:solidFill>
              </a:rPr>
              <a:t>Carbon</a:t>
            </a:r>
          </a:p>
          <a:p>
            <a:pPr algn="ctr">
              <a:lnSpc>
                <a:spcPct val="150000"/>
              </a:lnSpc>
            </a:pPr>
            <a:r>
              <a:rPr lang="en-GB" dirty="0"/>
              <a:t>Increase </a:t>
            </a:r>
            <a:r>
              <a:rPr lang="en-GB" b="1" dirty="0">
                <a:solidFill>
                  <a:schemeClr val="accent6">
                    <a:lumMod val="75000"/>
                  </a:schemeClr>
                </a:solidFill>
              </a:rPr>
              <a:t>Nature</a:t>
            </a:r>
          </a:p>
          <a:p>
            <a:pPr algn="ctr">
              <a:lnSpc>
                <a:spcPct val="150000"/>
              </a:lnSpc>
            </a:pPr>
            <a:r>
              <a:rPr lang="en-GB" dirty="0"/>
              <a:t>Boost </a:t>
            </a:r>
            <a:r>
              <a:rPr lang="en-GB" b="1" dirty="0">
                <a:solidFill>
                  <a:srgbClr val="0070C0"/>
                </a:solidFill>
              </a:rPr>
              <a:t>Wellbeing</a:t>
            </a:r>
            <a:r>
              <a:rPr lang="en-GB" dirty="0">
                <a:solidFill>
                  <a:schemeClr val="accent5">
                    <a:lumMod val="50000"/>
                  </a:schemeClr>
                </a:solidFill>
              </a:rPr>
              <a:t> </a:t>
            </a:r>
          </a:p>
        </p:txBody>
      </p:sp>
    </p:spTree>
    <p:extLst>
      <p:ext uri="{BB962C8B-B14F-4D97-AF65-F5344CB8AC3E}">
        <p14:creationId xmlns:p14="http://schemas.microsoft.com/office/powerpoint/2010/main" val="1933630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CB663-DEA4-AB3F-828A-C16629663F55}"/>
              </a:ext>
            </a:extLst>
          </p:cNvPr>
          <p:cNvSpPr>
            <a:spLocks noGrp="1"/>
          </p:cNvSpPr>
          <p:nvPr>
            <p:ph type="title"/>
          </p:nvPr>
        </p:nvSpPr>
        <p:spPr/>
        <p:txBody>
          <a:bodyPr/>
          <a:lstStyle/>
          <a:p>
            <a:r>
              <a:rPr lang="en-US" dirty="0">
                <a:latin typeface="Hatty With Punctuation" panose="020B0604020202020204" charset="0"/>
              </a:rPr>
              <a:t>Discussion: Getting started </a:t>
            </a:r>
            <a:endParaRPr lang="en-GB" dirty="0">
              <a:latin typeface="Hatty With Punctuation" panose="020B0604020202020204" charset="0"/>
            </a:endParaRPr>
          </a:p>
        </p:txBody>
      </p:sp>
      <p:sp>
        <p:nvSpPr>
          <p:cNvPr id="3" name="Text Placeholder 2">
            <a:extLst>
              <a:ext uri="{FF2B5EF4-FFF2-40B4-BE49-F238E27FC236}">
                <a16:creationId xmlns:a16="http://schemas.microsoft.com/office/drawing/2014/main" id="{985400FF-D962-E087-BBCB-2BAA089D8D85}"/>
              </a:ext>
            </a:extLst>
          </p:cNvPr>
          <p:cNvSpPr>
            <a:spLocks noGrp="1"/>
          </p:cNvSpPr>
          <p:nvPr>
            <p:ph type="body" idx="1"/>
          </p:nvPr>
        </p:nvSpPr>
        <p:spPr>
          <a:xfrm>
            <a:off x="838200" y="1825625"/>
            <a:ext cx="10293626" cy="4351338"/>
          </a:xfrm>
        </p:spPr>
        <p:txBody>
          <a:bodyPr/>
          <a:lstStyle/>
          <a:p>
            <a:r>
              <a:rPr lang="en-US" dirty="0"/>
              <a:t>Do you need physical space?</a:t>
            </a:r>
          </a:p>
          <a:p>
            <a:pPr lvl="1"/>
            <a:r>
              <a:rPr lang="en-US" dirty="0"/>
              <a:t>Have you identified it?</a:t>
            </a:r>
          </a:p>
          <a:p>
            <a:r>
              <a:rPr lang="en-US" dirty="0"/>
              <a:t>Where will your volunteers come from?</a:t>
            </a:r>
          </a:p>
          <a:p>
            <a:pPr lvl="1"/>
            <a:r>
              <a:rPr lang="en-US" dirty="0"/>
              <a:t>How do you motivate them?</a:t>
            </a:r>
          </a:p>
          <a:p>
            <a:r>
              <a:rPr lang="en-US" dirty="0"/>
              <a:t>What start up funding will you need?</a:t>
            </a:r>
          </a:p>
          <a:p>
            <a:pPr lvl="1"/>
            <a:r>
              <a:rPr lang="en-US" dirty="0"/>
              <a:t>Which organisations will you approach?</a:t>
            </a:r>
          </a:p>
          <a:p>
            <a:r>
              <a:rPr lang="en-US" dirty="0"/>
              <a:t>Do you need on-going funding?</a:t>
            </a:r>
          </a:p>
          <a:p>
            <a:pPr lvl="1"/>
            <a:r>
              <a:rPr lang="en-US" dirty="0"/>
              <a:t>How to make a subscription model work?</a:t>
            </a:r>
          </a:p>
          <a:p>
            <a:pPr lvl="1"/>
            <a:r>
              <a:rPr lang="en-US" dirty="0"/>
              <a:t>Should it be voluntary?</a:t>
            </a:r>
          </a:p>
          <a:p>
            <a:endParaRPr lang="en-US" dirty="0"/>
          </a:p>
          <a:p>
            <a:endParaRPr lang="en-US" dirty="0"/>
          </a:p>
          <a:p>
            <a:endParaRPr lang="en-US" dirty="0"/>
          </a:p>
          <a:p>
            <a:endParaRPr lang="en-GB" dirty="0"/>
          </a:p>
        </p:txBody>
      </p:sp>
      <p:pic>
        <p:nvPicPr>
          <p:cNvPr id="5" name="Graphic 4" descr="Meeting with solid fill">
            <a:extLst>
              <a:ext uri="{FF2B5EF4-FFF2-40B4-BE49-F238E27FC236}">
                <a16:creationId xmlns:a16="http://schemas.microsoft.com/office/drawing/2014/main" id="{90C9A452-26A8-7079-85F4-78C4E2ADC7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08368" y="1915551"/>
            <a:ext cx="3239529" cy="3239529"/>
          </a:xfrm>
          <a:prstGeom prst="rect">
            <a:avLst/>
          </a:prstGeom>
        </p:spPr>
      </p:pic>
      <p:sp>
        <p:nvSpPr>
          <p:cNvPr id="6" name="TextBox 5">
            <a:extLst>
              <a:ext uri="{FF2B5EF4-FFF2-40B4-BE49-F238E27FC236}">
                <a16:creationId xmlns:a16="http://schemas.microsoft.com/office/drawing/2014/main" id="{9A439B98-593D-3F57-549A-E317595E7665}"/>
              </a:ext>
            </a:extLst>
          </p:cNvPr>
          <p:cNvSpPr txBox="1"/>
          <p:nvPr/>
        </p:nvSpPr>
        <p:spPr>
          <a:xfrm>
            <a:off x="9544050" y="5373031"/>
            <a:ext cx="2430901" cy="1295868"/>
          </a:xfrm>
          <a:prstGeom prst="rect">
            <a:avLst/>
          </a:prstGeom>
          <a:noFill/>
          <a:ln w="38100">
            <a:solidFill>
              <a:schemeClr val="tx1"/>
            </a:solidFill>
          </a:ln>
        </p:spPr>
        <p:txBody>
          <a:bodyPr wrap="square" rtlCol="0">
            <a:spAutoFit/>
          </a:bodyPr>
          <a:lstStyle/>
          <a:p>
            <a:pPr algn="ctr">
              <a:lnSpc>
                <a:spcPct val="150000"/>
              </a:lnSpc>
            </a:pPr>
            <a:r>
              <a:rPr lang="en-GB" dirty="0"/>
              <a:t>Reduce </a:t>
            </a:r>
            <a:r>
              <a:rPr lang="en-GB" b="1" dirty="0">
                <a:solidFill>
                  <a:schemeClr val="accent2">
                    <a:lumMod val="40000"/>
                    <a:lumOff val="60000"/>
                  </a:schemeClr>
                </a:solidFill>
              </a:rPr>
              <a:t>Carbon</a:t>
            </a:r>
          </a:p>
          <a:p>
            <a:pPr algn="ctr">
              <a:lnSpc>
                <a:spcPct val="150000"/>
              </a:lnSpc>
            </a:pPr>
            <a:r>
              <a:rPr lang="en-GB" dirty="0"/>
              <a:t>Increase </a:t>
            </a:r>
            <a:r>
              <a:rPr lang="en-GB" b="1" dirty="0">
                <a:solidFill>
                  <a:schemeClr val="accent6">
                    <a:lumMod val="75000"/>
                  </a:schemeClr>
                </a:solidFill>
              </a:rPr>
              <a:t>Nature</a:t>
            </a:r>
          </a:p>
          <a:p>
            <a:pPr algn="ctr">
              <a:lnSpc>
                <a:spcPct val="150000"/>
              </a:lnSpc>
            </a:pPr>
            <a:r>
              <a:rPr lang="en-GB" dirty="0"/>
              <a:t>Boost </a:t>
            </a:r>
            <a:r>
              <a:rPr lang="en-GB" b="1" dirty="0">
                <a:solidFill>
                  <a:srgbClr val="0070C0"/>
                </a:solidFill>
              </a:rPr>
              <a:t>Wellbeing</a:t>
            </a:r>
            <a:r>
              <a:rPr lang="en-GB" dirty="0">
                <a:solidFill>
                  <a:schemeClr val="accent5">
                    <a:lumMod val="50000"/>
                  </a:schemeClr>
                </a:solidFill>
              </a:rPr>
              <a:t> </a:t>
            </a:r>
          </a:p>
        </p:txBody>
      </p:sp>
    </p:spTree>
    <p:extLst>
      <p:ext uri="{BB962C8B-B14F-4D97-AF65-F5344CB8AC3E}">
        <p14:creationId xmlns:p14="http://schemas.microsoft.com/office/powerpoint/2010/main" val="1667501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E319-3455-C09E-D802-D478FD6728D6}"/>
              </a:ext>
            </a:extLst>
          </p:cNvPr>
          <p:cNvSpPr>
            <a:spLocks noGrp="1"/>
          </p:cNvSpPr>
          <p:nvPr>
            <p:ph type="title"/>
          </p:nvPr>
        </p:nvSpPr>
        <p:spPr/>
        <p:txBody>
          <a:bodyPr/>
          <a:lstStyle/>
          <a:p>
            <a:r>
              <a:rPr lang="en-US" dirty="0">
                <a:latin typeface="Hatty With Punctuation" panose="020B0604020202020204" charset="0"/>
              </a:rPr>
              <a:t>Conclusions</a:t>
            </a:r>
            <a:endParaRPr lang="en-GB" dirty="0">
              <a:latin typeface="Hatty With Punctuation" panose="020B0604020202020204" charset="0"/>
            </a:endParaRPr>
          </a:p>
        </p:txBody>
      </p:sp>
      <p:sp>
        <p:nvSpPr>
          <p:cNvPr id="3" name="Text Placeholder 2">
            <a:extLst>
              <a:ext uri="{FF2B5EF4-FFF2-40B4-BE49-F238E27FC236}">
                <a16:creationId xmlns:a16="http://schemas.microsoft.com/office/drawing/2014/main" id="{783B536B-1D75-D763-ACE7-62C1ECC32F6D}"/>
              </a:ext>
            </a:extLst>
          </p:cNvPr>
          <p:cNvSpPr>
            <a:spLocks noGrp="1"/>
          </p:cNvSpPr>
          <p:nvPr>
            <p:ph sz="half" idx="1"/>
          </p:nvPr>
        </p:nvSpPr>
        <p:spPr>
          <a:xfrm>
            <a:off x="838201" y="1690688"/>
            <a:ext cx="6685722" cy="4351338"/>
          </a:xfrm>
        </p:spPr>
        <p:txBody>
          <a:bodyPr/>
          <a:lstStyle/>
          <a:p>
            <a:r>
              <a:rPr lang="en-US" dirty="0"/>
              <a:t>ECO Action would be pleased to help you!</a:t>
            </a:r>
          </a:p>
          <a:p>
            <a:pPr marL="114300" indent="0">
              <a:buNone/>
            </a:pPr>
            <a:endParaRPr lang="en-US" dirty="0"/>
          </a:p>
          <a:p>
            <a:r>
              <a:rPr lang="en-US" dirty="0"/>
              <a:t>Just get started- it is immensely rewarding and very important for the future of our wonderful world and the well-being of future generations.</a:t>
            </a:r>
          </a:p>
          <a:p>
            <a:endParaRPr lang="en-US" dirty="0"/>
          </a:p>
          <a:p>
            <a:r>
              <a:rPr lang="en-US" dirty="0"/>
              <a:t>Good luck on your journey!</a:t>
            </a:r>
          </a:p>
          <a:p>
            <a:pPr marL="114300" indent="0">
              <a:buNone/>
            </a:pPr>
            <a:endParaRPr lang="en-GB" dirty="0"/>
          </a:p>
        </p:txBody>
      </p:sp>
      <p:pic>
        <p:nvPicPr>
          <p:cNvPr id="6" name="Graphic 5" descr="Road outline">
            <a:extLst>
              <a:ext uri="{FF2B5EF4-FFF2-40B4-BE49-F238E27FC236}">
                <a16:creationId xmlns:a16="http://schemas.microsoft.com/office/drawing/2014/main" id="{2EBDAAB4-E504-B3E4-8E40-FD9BAC72EF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41096" y="1775011"/>
            <a:ext cx="3806687" cy="3806687"/>
          </a:xfrm>
          <a:prstGeom prst="rect">
            <a:avLst/>
          </a:prstGeom>
        </p:spPr>
      </p:pic>
      <p:sp>
        <p:nvSpPr>
          <p:cNvPr id="5" name="TextBox 4">
            <a:extLst>
              <a:ext uri="{FF2B5EF4-FFF2-40B4-BE49-F238E27FC236}">
                <a16:creationId xmlns:a16="http://schemas.microsoft.com/office/drawing/2014/main" id="{DC4072D3-D000-4E80-EA34-35F4EEBC67FD}"/>
              </a:ext>
            </a:extLst>
          </p:cNvPr>
          <p:cNvSpPr txBox="1"/>
          <p:nvPr/>
        </p:nvSpPr>
        <p:spPr>
          <a:xfrm>
            <a:off x="9544050" y="5373031"/>
            <a:ext cx="2430901" cy="1295868"/>
          </a:xfrm>
          <a:prstGeom prst="rect">
            <a:avLst/>
          </a:prstGeom>
          <a:noFill/>
          <a:ln w="38100">
            <a:solidFill>
              <a:schemeClr val="tx1"/>
            </a:solidFill>
          </a:ln>
        </p:spPr>
        <p:txBody>
          <a:bodyPr wrap="square" rtlCol="0">
            <a:spAutoFit/>
          </a:bodyPr>
          <a:lstStyle/>
          <a:p>
            <a:pPr algn="ctr">
              <a:lnSpc>
                <a:spcPct val="150000"/>
              </a:lnSpc>
            </a:pPr>
            <a:r>
              <a:rPr lang="en-GB" dirty="0"/>
              <a:t>Reduce </a:t>
            </a:r>
            <a:r>
              <a:rPr lang="en-GB" b="1" dirty="0">
                <a:solidFill>
                  <a:schemeClr val="accent2">
                    <a:lumMod val="40000"/>
                    <a:lumOff val="60000"/>
                  </a:schemeClr>
                </a:solidFill>
              </a:rPr>
              <a:t>Carbon</a:t>
            </a:r>
          </a:p>
          <a:p>
            <a:pPr algn="ctr">
              <a:lnSpc>
                <a:spcPct val="150000"/>
              </a:lnSpc>
            </a:pPr>
            <a:r>
              <a:rPr lang="en-GB" dirty="0"/>
              <a:t>Increase </a:t>
            </a:r>
            <a:r>
              <a:rPr lang="en-GB" b="1" dirty="0">
                <a:solidFill>
                  <a:schemeClr val="accent6">
                    <a:lumMod val="75000"/>
                  </a:schemeClr>
                </a:solidFill>
              </a:rPr>
              <a:t>Nature</a:t>
            </a:r>
          </a:p>
          <a:p>
            <a:pPr algn="ctr">
              <a:lnSpc>
                <a:spcPct val="150000"/>
              </a:lnSpc>
            </a:pPr>
            <a:r>
              <a:rPr lang="en-GB" dirty="0"/>
              <a:t>Boost </a:t>
            </a:r>
            <a:r>
              <a:rPr lang="en-GB" b="1" dirty="0">
                <a:solidFill>
                  <a:srgbClr val="0070C0"/>
                </a:solidFill>
              </a:rPr>
              <a:t>Wellbeing</a:t>
            </a:r>
            <a:r>
              <a:rPr lang="en-GB" dirty="0">
                <a:solidFill>
                  <a:schemeClr val="accent5">
                    <a:lumMod val="50000"/>
                  </a:schemeClr>
                </a:solidFill>
              </a:rPr>
              <a:t> </a:t>
            </a:r>
          </a:p>
        </p:txBody>
      </p:sp>
    </p:spTree>
    <p:extLst>
      <p:ext uri="{BB962C8B-B14F-4D97-AF65-F5344CB8AC3E}">
        <p14:creationId xmlns:p14="http://schemas.microsoft.com/office/powerpoint/2010/main" val="928562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4"/>
          <p:cNvSpPr txBox="1"/>
          <p:nvPr/>
        </p:nvSpPr>
        <p:spPr>
          <a:xfrm>
            <a:off x="605118" y="4692411"/>
            <a:ext cx="10981764" cy="140969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3876"/>
              <a:buFont typeface="Arial"/>
              <a:buNone/>
            </a:pPr>
            <a:r>
              <a:rPr lang="en-US" sz="4400" b="1" i="0" u="none" strike="noStrike" cap="none">
                <a:solidFill>
                  <a:srgbClr val="00B050"/>
                </a:solidFill>
                <a:latin typeface="Arial"/>
                <a:ea typeface="Arial"/>
                <a:cs typeface="Arial"/>
                <a:sym typeface="Arial"/>
              </a:rPr>
              <a:t>Understanding and striving</a:t>
            </a:r>
            <a:endParaRPr/>
          </a:p>
          <a:p>
            <a:pPr marL="0" marR="0" lvl="0" indent="0" algn="ctr" rtl="0">
              <a:lnSpc>
                <a:spcPct val="90000"/>
              </a:lnSpc>
              <a:spcBef>
                <a:spcPts val="0"/>
              </a:spcBef>
              <a:spcAft>
                <a:spcPts val="0"/>
              </a:spcAft>
              <a:buClr>
                <a:srgbClr val="000000"/>
              </a:buClr>
              <a:buSzPts val="3876"/>
              <a:buFont typeface="Arial"/>
              <a:buNone/>
            </a:pPr>
            <a:r>
              <a:rPr lang="en-US" sz="4400" b="1" i="0" u="none" strike="noStrike" cap="none">
                <a:solidFill>
                  <a:srgbClr val="00B050"/>
                </a:solidFill>
                <a:latin typeface="Arial"/>
                <a:ea typeface="Arial"/>
                <a:cs typeface="Arial"/>
                <a:sym typeface="Arial"/>
              </a:rPr>
              <a:t>for a Circular Economy </a:t>
            </a:r>
            <a:endParaRPr/>
          </a:p>
          <a:p>
            <a:pPr marL="0" marR="0" lvl="0" indent="0" algn="ctr" rtl="0">
              <a:lnSpc>
                <a:spcPct val="90000"/>
              </a:lnSpc>
              <a:spcBef>
                <a:spcPts val="0"/>
              </a:spcBef>
              <a:spcAft>
                <a:spcPts val="0"/>
              </a:spcAft>
              <a:buClr>
                <a:srgbClr val="000000"/>
              </a:buClr>
              <a:buSzPts val="3876"/>
              <a:buFont typeface="Arial"/>
              <a:buNone/>
            </a:pPr>
            <a:r>
              <a:rPr lang="en-US" sz="4400" b="1" i="0" u="none" strike="noStrike" cap="none">
                <a:solidFill>
                  <a:srgbClr val="00B050"/>
                </a:solidFill>
                <a:latin typeface="Arial"/>
                <a:ea typeface="Arial"/>
                <a:cs typeface="Arial"/>
                <a:sym typeface="Arial"/>
              </a:rPr>
              <a:t>(within our influence)</a:t>
            </a:r>
            <a:endParaRPr/>
          </a:p>
        </p:txBody>
      </p:sp>
      <p:pic>
        <p:nvPicPr>
          <p:cNvPr id="86" name="Google Shape;86;p14"/>
          <p:cNvPicPr preferRelativeResize="0"/>
          <p:nvPr/>
        </p:nvPicPr>
        <p:blipFill rotWithShape="1">
          <a:blip r:embed="rId3">
            <a:alphaModFix/>
          </a:blip>
          <a:srcRect/>
          <a:stretch/>
        </p:blipFill>
        <p:spPr>
          <a:xfrm>
            <a:off x="1759527" y="714674"/>
            <a:ext cx="8672946" cy="3511144"/>
          </a:xfrm>
          <a:prstGeom prst="rect">
            <a:avLst/>
          </a:prstGeom>
          <a:noFill/>
          <a:ln>
            <a:noFill/>
          </a:ln>
        </p:spPr>
      </p:pic>
      <p:sp>
        <p:nvSpPr>
          <p:cNvPr id="87" name="Google Shape;87;p14"/>
          <p:cNvSpPr txBox="1"/>
          <p:nvPr/>
        </p:nvSpPr>
        <p:spPr>
          <a:xfrm>
            <a:off x="1255050" y="5763818"/>
            <a:ext cx="9681900" cy="9921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000000"/>
              </a:buClr>
              <a:buSzPts val="6600"/>
              <a:buFont typeface="Arial"/>
              <a:buNone/>
            </a:pPr>
            <a:r>
              <a:rPr lang="en-US" sz="4400" b="0" i="0" u="none" strike="noStrike" cap="none">
                <a:solidFill>
                  <a:schemeClr val="dk1"/>
                </a:solidFill>
                <a:latin typeface="Arial"/>
                <a:ea typeface="Arial"/>
                <a:cs typeface="Arial"/>
                <a:sym typeface="Arial"/>
              </a:rPr>
              <a:t>Dave Scarbrough</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8"/>
          <p:cNvSpPr txBox="1">
            <a:spLocks noGrp="1"/>
          </p:cNvSpPr>
          <p:nvPr>
            <p:ph type="title"/>
          </p:nvPr>
        </p:nvSpPr>
        <p:spPr>
          <a:noFill/>
          <a:ln>
            <a:noFill/>
          </a:ln>
        </p:spPr>
        <p:txBody>
          <a:bodyPr spcFirstLastPara="1" wrap="square" lIns="91425" tIns="45700" rIns="91425" bIns="45700" anchor="ctr" anchorCtr="0">
            <a:normAutofit/>
          </a:bodyPr>
          <a:lstStyle/>
          <a:p>
            <a:pPr lvl="0"/>
            <a:r>
              <a:rPr lang="en-GB"/>
              <a:t>What is ECO Action WAM?</a:t>
            </a:r>
          </a:p>
        </p:txBody>
      </p:sp>
      <p:grpSp>
        <p:nvGrpSpPr>
          <p:cNvPr id="93" name="Google Shape;93;p28"/>
          <p:cNvGrpSpPr/>
          <p:nvPr/>
        </p:nvGrpSpPr>
        <p:grpSpPr>
          <a:xfrm>
            <a:off x="838200" y="1385842"/>
            <a:ext cx="5036820" cy="4346982"/>
            <a:chOff x="0" y="2177"/>
            <a:chExt cx="5036820" cy="4346982"/>
          </a:xfrm>
        </p:grpSpPr>
        <p:sp>
          <p:nvSpPr>
            <p:cNvPr id="94" name="Google Shape;94;p28"/>
            <p:cNvSpPr/>
            <p:nvPr/>
          </p:nvSpPr>
          <p:spPr>
            <a:xfrm>
              <a:off x="0" y="2177"/>
              <a:ext cx="5036820" cy="926803"/>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8"/>
            <p:cNvSpPr/>
            <p:nvPr/>
          </p:nvSpPr>
          <p:spPr>
            <a:xfrm>
              <a:off x="280358" y="210708"/>
              <a:ext cx="510240" cy="509742"/>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8"/>
            <p:cNvSpPr/>
            <p:nvPr/>
          </p:nvSpPr>
          <p:spPr>
            <a:xfrm>
              <a:off x="1070956" y="2177"/>
              <a:ext cx="3689726" cy="92770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8"/>
            <p:cNvSpPr txBox="1"/>
            <p:nvPr/>
          </p:nvSpPr>
          <p:spPr>
            <a:xfrm>
              <a:off x="1070956" y="2177"/>
              <a:ext cx="3689726" cy="927709"/>
            </a:xfrm>
            <a:prstGeom prst="rect">
              <a:avLst/>
            </a:prstGeom>
            <a:noFill/>
            <a:ln>
              <a:noFill/>
            </a:ln>
          </p:spPr>
          <p:txBody>
            <a:bodyPr spcFirstLastPara="1" wrap="square" lIns="98175" tIns="98175" rIns="98175" bIns="98175"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By the Community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4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For the Community</a:t>
              </a:r>
              <a:endParaRPr sz="2400" b="0" i="0" u="none" strike="noStrike" cap="none">
                <a:solidFill>
                  <a:schemeClr val="dk1"/>
                </a:solidFill>
                <a:latin typeface="Calibri"/>
                <a:ea typeface="Calibri"/>
                <a:cs typeface="Calibri"/>
                <a:sym typeface="Calibri"/>
              </a:endParaRPr>
            </a:p>
          </p:txBody>
        </p:sp>
        <p:sp>
          <p:nvSpPr>
            <p:cNvPr id="98" name="Google Shape;98;p28"/>
            <p:cNvSpPr/>
            <p:nvPr/>
          </p:nvSpPr>
          <p:spPr>
            <a:xfrm>
              <a:off x="0" y="1141935"/>
              <a:ext cx="5036820" cy="926803"/>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8"/>
            <p:cNvSpPr/>
            <p:nvPr/>
          </p:nvSpPr>
          <p:spPr>
            <a:xfrm>
              <a:off x="280358" y="1350466"/>
              <a:ext cx="510240" cy="509742"/>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8"/>
            <p:cNvSpPr/>
            <p:nvPr/>
          </p:nvSpPr>
          <p:spPr>
            <a:xfrm>
              <a:off x="1070956" y="1141935"/>
              <a:ext cx="3689726" cy="92770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8"/>
            <p:cNvSpPr txBox="1"/>
            <p:nvPr/>
          </p:nvSpPr>
          <p:spPr>
            <a:xfrm>
              <a:off x="1070956" y="1141935"/>
              <a:ext cx="3689726" cy="927709"/>
            </a:xfrm>
            <a:prstGeom prst="rect">
              <a:avLst/>
            </a:prstGeom>
            <a:noFill/>
            <a:ln>
              <a:noFill/>
            </a:ln>
          </p:spPr>
          <p:txBody>
            <a:bodyPr spcFirstLastPara="1" wrap="square" lIns="98175" tIns="98175" rIns="98175" bIns="98175" anchor="ctr" anchorCtr="0">
              <a:noAutofit/>
            </a:bodyPr>
            <a:lstStyle/>
            <a:p>
              <a:pPr marL="0" marR="0" lvl="0" indent="0" algn="l" rtl="0">
                <a:lnSpc>
                  <a:spcPct val="100000"/>
                </a:lnSpc>
                <a:spcBef>
                  <a:spcPts val="0"/>
                </a:spcBef>
                <a:spcAft>
                  <a:spcPts val="0"/>
                </a:spcAft>
                <a:buClr>
                  <a:srgbClr val="548135"/>
                </a:buClr>
                <a:buSzPts val="2400"/>
                <a:buFont typeface="Calibri"/>
                <a:buNone/>
              </a:pPr>
              <a:r>
                <a:rPr lang="en-US" sz="2400" b="1" i="0" u="none" strike="noStrike" cap="none">
                  <a:solidFill>
                    <a:srgbClr val="548135"/>
                  </a:solidFill>
                  <a:latin typeface="Calibri"/>
                  <a:ea typeface="Calibri"/>
                  <a:cs typeface="Calibri"/>
                  <a:sym typeface="Calibri"/>
                </a:rPr>
                <a:t>Inspire</a:t>
              </a:r>
              <a:r>
                <a:rPr lang="en-US" sz="2400" b="0" i="0" u="none" strike="noStrike" cap="none">
                  <a:solidFill>
                    <a:schemeClr val="dk1"/>
                  </a:solidFill>
                  <a:latin typeface="Calibri"/>
                  <a:ea typeface="Calibri"/>
                  <a:cs typeface="Calibri"/>
                  <a:sym typeface="Calibri"/>
                </a:rPr>
                <a:t> and </a:t>
              </a:r>
              <a:r>
                <a:rPr lang="en-US" sz="2400" b="1" i="0" u="none" strike="noStrike" cap="none">
                  <a:solidFill>
                    <a:srgbClr val="548135"/>
                  </a:solidFill>
                  <a:latin typeface="Calibri"/>
                  <a:ea typeface="Calibri"/>
                  <a:cs typeface="Calibri"/>
                  <a:sym typeface="Calibri"/>
                </a:rPr>
                <a:t>Help</a:t>
              </a:r>
              <a:r>
                <a:rPr lang="en-US" sz="2400" b="0" i="0" u="none" strike="noStrike" cap="none">
                  <a:solidFill>
                    <a:schemeClr val="dk1"/>
                  </a:solidFill>
                  <a:latin typeface="Calibri"/>
                  <a:ea typeface="Calibri"/>
                  <a:cs typeface="Calibri"/>
                  <a:sym typeface="Calibri"/>
                </a:rPr>
                <a:t> people to do a bit more for the planet</a:t>
              </a:r>
              <a:endParaRPr sz="2400" b="0" i="0" u="none" strike="noStrike" cap="none">
                <a:solidFill>
                  <a:schemeClr val="dk1"/>
                </a:solidFill>
                <a:latin typeface="Calibri"/>
                <a:ea typeface="Calibri"/>
                <a:cs typeface="Calibri"/>
                <a:sym typeface="Calibri"/>
              </a:endParaRPr>
            </a:p>
          </p:txBody>
        </p:sp>
        <p:sp>
          <p:nvSpPr>
            <p:cNvPr id="102" name="Google Shape;102;p28"/>
            <p:cNvSpPr/>
            <p:nvPr/>
          </p:nvSpPr>
          <p:spPr>
            <a:xfrm>
              <a:off x="0" y="2281692"/>
              <a:ext cx="5036820" cy="926803"/>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8"/>
            <p:cNvSpPr/>
            <p:nvPr/>
          </p:nvSpPr>
          <p:spPr>
            <a:xfrm>
              <a:off x="280358" y="2490223"/>
              <a:ext cx="510240" cy="509742"/>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8"/>
            <p:cNvSpPr/>
            <p:nvPr/>
          </p:nvSpPr>
          <p:spPr>
            <a:xfrm>
              <a:off x="1070956" y="2281692"/>
              <a:ext cx="3689726" cy="92770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8"/>
            <p:cNvSpPr txBox="1"/>
            <p:nvPr/>
          </p:nvSpPr>
          <p:spPr>
            <a:xfrm>
              <a:off x="1070956" y="2281692"/>
              <a:ext cx="3689726" cy="927709"/>
            </a:xfrm>
            <a:prstGeom prst="rect">
              <a:avLst/>
            </a:prstGeom>
            <a:noFill/>
            <a:ln>
              <a:noFill/>
            </a:ln>
          </p:spPr>
          <p:txBody>
            <a:bodyPr spcFirstLastPara="1" wrap="square" lIns="98175" tIns="98175" rIns="98175" bIns="98175"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Physical Hub in Nicholsons Centre, Maidenhead</a:t>
              </a:r>
              <a:endParaRPr sz="2400" b="0" i="0" u="none" strike="noStrike" cap="none">
                <a:solidFill>
                  <a:schemeClr val="dk1"/>
                </a:solidFill>
                <a:latin typeface="Calibri"/>
                <a:ea typeface="Calibri"/>
                <a:cs typeface="Calibri"/>
                <a:sym typeface="Calibri"/>
              </a:endParaRPr>
            </a:p>
          </p:txBody>
        </p:sp>
        <p:sp>
          <p:nvSpPr>
            <p:cNvPr id="106" name="Google Shape;106;p28"/>
            <p:cNvSpPr/>
            <p:nvPr/>
          </p:nvSpPr>
          <p:spPr>
            <a:xfrm>
              <a:off x="0" y="3421450"/>
              <a:ext cx="5036820" cy="926803"/>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8"/>
            <p:cNvSpPr/>
            <p:nvPr/>
          </p:nvSpPr>
          <p:spPr>
            <a:xfrm>
              <a:off x="280358" y="3629981"/>
              <a:ext cx="510240" cy="509742"/>
            </a:xfrm>
            <a:prstGeom prst="rect">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8"/>
            <p:cNvSpPr/>
            <p:nvPr/>
          </p:nvSpPr>
          <p:spPr>
            <a:xfrm>
              <a:off x="1070956" y="3421450"/>
              <a:ext cx="3689726" cy="92770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8"/>
            <p:cNvSpPr txBox="1"/>
            <p:nvPr/>
          </p:nvSpPr>
          <p:spPr>
            <a:xfrm>
              <a:off x="1070956" y="3421450"/>
              <a:ext cx="3965864" cy="927709"/>
            </a:xfrm>
            <a:prstGeom prst="rect">
              <a:avLst/>
            </a:prstGeom>
            <a:noFill/>
            <a:ln>
              <a:noFill/>
            </a:ln>
          </p:spPr>
          <p:txBody>
            <a:bodyPr spcFirstLastPara="1" wrap="square" lIns="98175" tIns="98175" rIns="98175" bIns="98175"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dirty="0">
                  <a:solidFill>
                    <a:schemeClr val="dk1"/>
                  </a:solidFill>
                  <a:latin typeface="Calibri"/>
                  <a:ea typeface="Calibri"/>
                  <a:cs typeface="Calibri"/>
                  <a:sym typeface="Calibri"/>
                </a:rPr>
                <a:t>Services &amp; Events in the Hub.</a:t>
              </a:r>
            </a:p>
            <a:p>
              <a:pPr marL="0" marR="0" lvl="0" indent="0" algn="l" rtl="0">
                <a:lnSpc>
                  <a:spcPct val="100000"/>
                </a:lnSpc>
                <a:spcBef>
                  <a:spcPts val="0"/>
                </a:spcBef>
                <a:spcAft>
                  <a:spcPts val="0"/>
                </a:spcAft>
                <a:buClr>
                  <a:schemeClr val="dk1"/>
                </a:buClr>
                <a:buSzPts val="2400"/>
                <a:buFont typeface="Calibri"/>
                <a:buNone/>
              </a:pPr>
              <a:r>
                <a:rPr lang="en-US" sz="2400" dirty="0">
                  <a:solidFill>
                    <a:schemeClr val="dk1"/>
                  </a:solidFill>
                  <a:latin typeface="Calibri"/>
                  <a:ea typeface="Calibri"/>
                  <a:cs typeface="Calibri"/>
                  <a:sym typeface="Calibri"/>
                </a:rPr>
                <a:t>Partners throughout RBWM</a:t>
              </a:r>
              <a:endParaRPr sz="2400" b="0" i="0" u="none" strike="noStrike" cap="none" dirty="0">
                <a:solidFill>
                  <a:schemeClr val="dk1"/>
                </a:solidFill>
                <a:latin typeface="Calibri"/>
                <a:ea typeface="Calibri"/>
                <a:cs typeface="Calibri"/>
                <a:sym typeface="Calibri"/>
              </a:endParaRPr>
            </a:p>
          </p:txBody>
        </p:sp>
      </p:grpSp>
      <p:pic>
        <p:nvPicPr>
          <p:cNvPr id="110" name="Google Shape;110;p28"/>
          <p:cNvPicPr preferRelativeResize="0"/>
          <p:nvPr/>
        </p:nvPicPr>
        <p:blipFill rotWithShape="1">
          <a:blip r:embed="rId7">
            <a:alphaModFix/>
          </a:blip>
          <a:srcRect/>
          <a:stretch/>
        </p:blipFill>
        <p:spPr>
          <a:xfrm rot="10800000">
            <a:off x="6096000" y="1383665"/>
            <a:ext cx="5575423" cy="3136175"/>
          </a:xfrm>
          <a:prstGeom prst="rect">
            <a:avLst/>
          </a:prstGeom>
          <a:noFill/>
          <a:ln>
            <a:noFill/>
          </a:ln>
        </p:spPr>
      </p:pic>
      <p:pic>
        <p:nvPicPr>
          <p:cNvPr id="111" name="Google Shape;111;p28"/>
          <p:cNvPicPr preferRelativeResize="0"/>
          <p:nvPr/>
        </p:nvPicPr>
        <p:blipFill rotWithShape="1">
          <a:blip r:embed="rId8">
            <a:alphaModFix/>
          </a:blip>
          <a:srcRect t="33128" r="7546" b="-425"/>
          <a:stretch/>
        </p:blipFill>
        <p:spPr>
          <a:xfrm>
            <a:off x="6096001" y="5141422"/>
            <a:ext cx="2036618" cy="762000"/>
          </a:xfrm>
          <a:prstGeom prst="rect">
            <a:avLst/>
          </a:prstGeom>
          <a:noFill/>
          <a:ln>
            <a:noFill/>
          </a:ln>
        </p:spPr>
      </p:pic>
      <p:sp>
        <p:nvSpPr>
          <p:cNvPr id="112" name="Google Shape;112;p28"/>
          <p:cNvSpPr txBox="1"/>
          <p:nvPr/>
        </p:nvSpPr>
        <p:spPr>
          <a:xfrm>
            <a:off x="6155378" y="4712902"/>
            <a:ext cx="282236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www.ecoactionhub.co.uk</a:t>
            </a: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9541D063-59B7-5BEB-6CA3-07D8C54D939D}"/>
              </a:ext>
            </a:extLst>
          </p:cNvPr>
          <p:cNvSpPr/>
          <p:nvPr/>
        </p:nvSpPr>
        <p:spPr>
          <a:xfrm>
            <a:off x="9520387" y="5300892"/>
            <a:ext cx="2671948" cy="1460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Google Shape;113;p28"/>
          <p:cNvSpPr txBox="1"/>
          <p:nvPr/>
        </p:nvSpPr>
        <p:spPr>
          <a:xfrm>
            <a:off x="8730826" y="5101219"/>
            <a:ext cx="3358255" cy="14618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00B050"/>
                </a:solidFill>
                <a:highlight>
                  <a:srgbClr val="FFFFFF"/>
                </a:highlight>
                <a:latin typeface="Arial"/>
                <a:ea typeface="Arial"/>
                <a:cs typeface="Arial"/>
                <a:sym typeface="Arial"/>
              </a:rPr>
              <a:t>Reduce Carbon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300"/>
              </a:spcBef>
              <a:spcAft>
                <a:spcPts val="0"/>
              </a:spcAft>
              <a:buClr>
                <a:srgbClr val="000000"/>
              </a:buClr>
              <a:buSzPts val="2800"/>
              <a:buFont typeface="Arial"/>
              <a:buNone/>
            </a:pPr>
            <a:r>
              <a:rPr lang="en-US" sz="2800" b="1" i="0" u="none" strike="noStrike" cap="none" dirty="0">
                <a:solidFill>
                  <a:srgbClr val="00B050"/>
                </a:solidFill>
                <a:highlight>
                  <a:srgbClr val="FFFFFF"/>
                </a:highlight>
                <a:latin typeface="Arial"/>
                <a:ea typeface="Arial"/>
                <a:cs typeface="Arial"/>
                <a:sym typeface="Arial"/>
              </a:rPr>
              <a:t>Increase Nature</a:t>
            </a:r>
            <a:endParaRPr sz="2800" b="1" i="0" u="none" strike="noStrike" cap="none" dirty="0">
              <a:solidFill>
                <a:srgbClr val="00B050"/>
              </a:solidFill>
              <a:highlight>
                <a:srgbClr val="FFFFFF"/>
              </a:highlight>
              <a:latin typeface="Arial"/>
              <a:ea typeface="Arial"/>
              <a:cs typeface="Arial"/>
              <a:sym typeface="Arial"/>
            </a:endParaRPr>
          </a:p>
          <a:p>
            <a:pPr marL="0" marR="0" lvl="0" indent="0" algn="ctr" rtl="0">
              <a:lnSpc>
                <a:spcPct val="100000"/>
              </a:lnSpc>
              <a:spcBef>
                <a:spcPts val="300"/>
              </a:spcBef>
              <a:spcAft>
                <a:spcPts val="0"/>
              </a:spcAft>
              <a:buClr>
                <a:srgbClr val="000000"/>
              </a:buClr>
              <a:buSzPts val="2800"/>
              <a:buFont typeface="Arial"/>
              <a:buNone/>
            </a:pPr>
            <a:r>
              <a:rPr lang="en-US" sz="2800" b="1" i="0" u="none" strike="noStrike" cap="none" dirty="0">
                <a:solidFill>
                  <a:srgbClr val="00B050"/>
                </a:solidFill>
                <a:highlight>
                  <a:srgbClr val="FFFFFF"/>
                </a:highlight>
                <a:latin typeface="Arial"/>
                <a:ea typeface="Arial"/>
                <a:cs typeface="Arial"/>
                <a:sym typeface="Arial"/>
              </a:rPr>
              <a:t>Boost Wellbeing!</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3" name="Google Shape;156;p14">
            <a:extLst>
              <a:ext uri="{FF2B5EF4-FFF2-40B4-BE49-F238E27FC236}">
                <a16:creationId xmlns:a16="http://schemas.microsoft.com/office/drawing/2014/main" id="{3D977784-4A9F-5CB7-ACDA-ED3F32B1D5E1}"/>
              </a:ext>
            </a:extLst>
          </p:cNvPr>
          <p:cNvPicPr preferRelativeResize="0"/>
          <p:nvPr/>
        </p:nvPicPr>
        <p:blipFill rotWithShape="1">
          <a:blip r:embed="rId3">
            <a:alphaModFix/>
          </a:blip>
          <a:srcRect/>
          <a:stretch/>
        </p:blipFill>
        <p:spPr>
          <a:xfrm>
            <a:off x="8778240" y="1"/>
            <a:ext cx="3413760" cy="1295868"/>
          </a:xfrm>
          <a:prstGeom prst="rect">
            <a:avLst/>
          </a:prstGeom>
          <a:noFill/>
          <a:ln>
            <a:noFill/>
          </a:ln>
        </p:spPr>
      </p:pic>
      <p:sp>
        <p:nvSpPr>
          <p:cNvPr id="143" name="Google Shape;143;p32"/>
          <p:cNvSpPr txBox="1">
            <a:spLocks noGrp="1"/>
          </p:cNvSpPr>
          <p:nvPr>
            <p:ph type="title"/>
          </p:nvPr>
        </p:nvSpPr>
        <p:spPr>
          <a:xfrm>
            <a:off x="838200" y="485775"/>
            <a:ext cx="8807605" cy="1215483"/>
          </a:xfrm>
          <a:noFill/>
          <a:ln>
            <a:noFill/>
          </a:ln>
        </p:spPr>
        <p:txBody>
          <a:bodyPr spcFirstLastPara="1" wrap="square" lIns="91425" tIns="45700" rIns="91425" bIns="45700" anchor="ctr" anchorCtr="0">
            <a:normAutofit fontScale="90000"/>
          </a:bodyPr>
          <a:lstStyle/>
          <a:p>
            <a:pPr lvl="0"/>
            <a:r>
              <a:rPr lang="en-GB" dirty="0">
                <a:sym typeface="Calibri"/>
              </a:rPr>
              <a:t>Understanding and striving for a </a:t>
            </a:r>
            <a:br>
              <a:rPr lang="en-GB" dirty="0">
                <a:sym typeface="Calibri"/>
              </a:rPr>
            </a:br>
            <a:r>
              <a:rPr lang="en-GB" dirty="0">
                <a:sym typeface="Calibri"/>
              </a:rPr>
              <a:t>Circular Economy (within our influence)</a:t>
            </a:r>
            <a:endParaRPr lang="en-GB" dirty="0"/>
          </a:p>
        </p:txBody>
      </p:sp>
      <p:sp>
        <p:nvSpPr>
          <p:cNvPr id="144" name="Google Shape;144;p32"/>
          <p:cNvSpPr txBox="1">
            <a:spLocks noGrp="1"/>
          </p:cNvSpPr>
          <p:nvPr>
            <p:ph type="body" idx="1"/>
          </p:nvPr>
        </p:nvSpPr>
        <p:spPr>
          <a:xfrm>
            <a:off x="838200" y="2002921"/>
            <a:ext cx="10515600" cy="4794212"/>
          </a:xfrm>
          <a:noFill/>
          <a:ln>
            <a:noFill/>
          </a:ln>
        </p:spPr>
        <p:txBody>
          <a:bodyPr spcFirstLastPara="1" wrap="square" lIns="91425" tIns="45700" rIns="91425" bIns="45700" anchor="t" anchorCtr="0">
            <a:normAutofit/>
          </a:bodyPr>
          <a:lstStyle/>
          <a:p>
            <a:pPr marL="114300" lvl="0" indent="0">
              <a:buNone/>
            </a:pPr>
            <a:r>
              <a:rPr lang="en-GB" dirty="0"/>
              <a:t>Agenda</a:t>
            </a:r>
          </a:p>
          <a:p>
            <a:pPr lvl="0"/>
            <a:r>
              <a:rPr lang="en-GB" dirty="0"/>
              <a:t>What Product Lifecycle do we have now?</a:t>
            </a:r>
          </a:p>
          <a:p>
            <a:pPr lvl="0"/>
            <a:r>
              <a:rPr lang="en-GB" dirty="0"/>
              <a:t>What is the Circular Economy?</a:t>
            </a:r>
          </a:p>
          <a:p>
            <a:pPr lvl="0"/>
            <a:r>
              <a:rPr lang="en-GB" dirty="0"/>
              <a:t>Understanding the Circular Economy </a:t>
            </a:r>
          </a:p>
          <a:p>
            <a:pPr lvl="0"/>
            <a:r>
              <a:rPr lang="en-GB" dirty="0"/>
              <a:t>Develop your Personal/Community Group Action Plan</a:t>
            </a:r>
          </a:p>
        </p:txBody>
      </p:sp>
      <p:sp>
        <p:nvSpPr>
          <p:cNvPr id="2" name="TextBox 1">
            <a:extLst>
              <a:ext uri="{FF2B5EF4-FFF2-40B4-BE49-F238E27FC236}">
                <a16:creationId xmlns:a16="http://schemas.microsoft.com/office/drawing/2014/main" id="{8C0BEC9C-6654-E55C-1708-128D9247DDE3}"/>
              </a:ext>
            </a:extLst>
          </p:cNvPr>
          <p:cNvSpPr txBox="1"/>
          <p:nvPr/>
        </p:nvSpPr>
        <p:spPr>
          <a:xfrm>
            <a:off x="9544050" y="5373031"/>
            <a:ext cx="2430901" cy="1295868"/>
          </a:xfrm>
          <a:prstGeom prst="rect">
            <a:avLst/>
          </a:prstGeom>
          <a:noFill/>
          <a:ln w="38100">
            <a:solidFill>
              <a:schemeClr val="tx1"/>
            </a:solidFill>
          </a:ln>
        </p:spPr>
        <p:txBody>
          <a:bodyPr wrap="square" rtlCol="0">
            <a:spAutoFit/>
          </a:bodyPr>
          <a:lstStyle/>
          <a:p>
            <a:pPr algn="ctr">
              <a:lnSpc>
                <a:spcPct val="150000"/>
              </a:lnSpc>
            </a:pPr>
            <a:r>
              <a:rPr lang="en-GB" dirty="0"/>
              <a:t>Reduce </a:t>
            </a:r>
            <a:r>
              <a:rPr lang="en-GB" b="1" dirty="0">
                <a:solidFill>
                  <a:schemeClr val="accent2">
                    <a:lumMod val="40000"/>
                    <a:lumOff val="60000"/>
                  </a:schemeClr>
                </a:solidFill>
              </a:rPr>
              <a:t>Carbon</a:t>
            </a:r>
          </a:p>
          <a:p>
            <a:pPr algn="ctr">
              <a:lnSpc>
                <a:spcPct val="150000"/>
              </a:lnSpc>
            </a:pPr>
            <a:r>
              <a:rPr lang="en-GB" dirty="0"/>
              <a:t>Increase </a:t>
            </a:r>
            <a:r>
              <a:rPr lang="en-GB" b="1" dirty="0">
                <a:solidFill>
                  <a:schemeClr val="accent6">
                    <a:lumMod val="75000"/>
                  </a:schemeClr>
                </a:solidFill>
              </a:rPr>
              <a:t>Nature</a:t>
            </a:r>
          </a:p>
          <a:p>
            <a:pPr algn="ctr">
              <a:lnSpc>
                <a:spcPct val="150000"/>
              </a:lnSpc>
            </a:pPr>
            <a:r>
              <a:rPr lang="en-GB" dirty="0"/>
              <a:t>Boost </a:t>
            </a:r>
            <a:r>
              <a:rPr lang="en-GB" b="1" dirty="0">
                <a:solidFill>
                  <a:srgbClr val="0070C0"/>
                </a:solidFill>
              </a:rPr>
              <a:t>Wellbeing</a:t>
            </a:r>
            <a:r>
              <a:rPr lang="en-GB" dirty="0">
                <a:solidFill>
                  <a:schemeClr val="accent5">
                    <a:lumMod val="50000"/>
                  </a:schemeClr>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14"/>
          <p:cNvSpPr/>
          <p:nvPr/>
        </p:nvSpPr>
        <p:spPr>
          <a:xfrm>
            <a:off x="0" y="4940492"/>
            <a:ext cx="12192000" cy="1924333"/>
          </a:xfrm>
          <a:custGeom>
            <a:avLst/>
            <a:gdLst/>
            <a:ahLst/>
            <a:cxnLst/>
            <a:rect l="l" t="t" r="r" b="b"/>
            <a:pathLst>
              <a:path w="12192000" h="1924333" extrusionOk="0">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14"/>
          <p:cNvSpPr txBox="1"/>
          <p:nvPr/>
        </p:nvSpPr>
        <p:spPr>
          <a:xfrm>
            <a:off x="1547445" y="5296282"/>
            <a:ext cx="8657975" cy="1409699"/>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000000"/>
              </a:buClr>
              <a:buSzPts val="4400"/>
              <a:buFont typeface="Arial"/>
              <a:buNone/>
            </a:pPr>
            <a:r>
              <a:rPr lang="en-US" sz="5400" b="1" i="0" u="none" strike="noStrike" cap="none" dirty="0">
                <a:solidFill>
                  <a:srgbClr val="00B050"/>
                </a:solidFill>
                <a:latin typeface="Hatty With Punctuation" panose="02000503000000000000" pitchFamily="2" charset="0"/>
                <a:ea typeface="Calibri"/>
                <a:cs typeface="Calibri"/>
                <a:sym typeface="Calibri"/>
              </a:rPr>
              <a:t>Lessons fro</a:t>
            </a:r>
            <a:r>
              <a:rPr lang="en-US" sz="5400" b="1" dirty="0">
                <a:solidFill>
                  <a:srgbClr val="00B050"/>
                </a:solidFill>
                <a:latin typeface="Hatty With Punctuation" panose="02000503000000000000" pitchFamily="2" charset="0"/>
                <a:ea typeface="Calibri"/>
                <a:cs typeface="Calibri"/>
                <a:sym typeface="Calibri"/>
              </a:rPr>
              <a:t>m how we started</a:t>
            </a:r>
            <a:endParaRPr sz="5400" b="1" i="0" u="none" strike="noStrike" cap="none" dirty="0">
              <a:solidFill>
                <a:srgbClr val="00B050"/>
              </a:solidFill>
              <a:latin typeface="Hatty With Punctuation" panose="02000503000000000000" pitchFamily="2" charset="0"/>
              <a:ea typeface="Calibri"/>
              <a:cs typeface="Calibri"/>
              <a:sym typeface="Calibri"/>
            </a:endParaRPr>
          </a:p>
        </p:txBody>
      </p:sp>
      <p:pic>
        <p:nvPicPr>
          <p:cNvPr id="156" name="Google Shape;156;p14"/>
          <p:cNvPicPr preferRelativeResize="0"/>
          <p:nvPr/>
        </p:nvPicPr>
        <p:blipFill rotWithShape="1">
          <a:blip r:embed="rId3">
            <a:alphaModFix/>
          </a:blip>
          <a:srcRect/>
          <a:stretch/>
        </p:blipFill>
        <p:spPr>
          <a:xfrm>
            <a:off x="1759527" y="714674"/>
            <a:ext cx="8672946" cy="3511144"/>
          </a:xfrm>
          <a:prstGeom prst="rect">
            <a:avLst/>
          </a:prstGeom>
          <a:noFill/>
          <a:ln>
            <a:noFill/>
          </a:ln>
        </p:spPr>
      </p:pic>
    </p:spTree>
    <p:extLst>
      <p:ext uri="{BB962C8B-B14F-4D97-AF65-F5344CB8AC3E}">
        <p14:creationId xmlns:p14="http://schemas.microsoft.com/office/powerpoint/2010/main" val="4210602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56;p14">
            <a:extLst>
              <a:ext uri="{FF2B5EF4-FFF2-40B4-BE49-F238E27FC236}">
                <a16:creationId xmlns:a16="http://schemas.microsoft.com/office/drawing/2014/main" id="{032B9B1A-CCCC-6907-BBB5-B3816A2A934A}"/>
              </a:ext>
            </a:extLst>
          </p:cNvPr>
          <p:cNvPicPr preferRelativeResize="0"/>
          <p:nvPr/>
        </p:nvPicPr>
        <p:blipFill rotWithShape="1">
          <a:blip r:embed="rId3">
            <a:alphaModFix/>
          </a:blip>
          <a:srcRect/>
          <a:stretch/>
        </p:blipFill>
        <p:spPr>
          <a:xfrm>
            <a:off x="8778240" y="1"/>
            <a:ext cx="3413760" cy="1295868"/>
          </a:xfrm>
          <a:prstGeom prst="rect">
            <a:avLst/>
          </a:prstGeom>
          <a:noFill/>
          <a:ln>
            <a:noFill/>
          </a:ln>
        </p:spPr>
      </p:pic>
      <p:sp>
        <p:nvSpPr>
          <p:cNvPr id="5" name="Title 4">
            <a:extLst>
              <a:ext uri="{FF2B5EF4-FFF2-40B4-BE49-F238E27FC236}">
                <a16:creationId xmlns:a16="http://schemas.microsoft.com/office/drawing/2014/main" id="{9F244126-425C-3250-9B80-616F14173EFA}"/>
              </a:ext>
            </a:extLst>
          </p:cNvPr>
          <p:cNvSpPr>
            <a:spLocks noGrp="1"/>
          </p:cNvSpPr>
          <p:nvPr>
            <p:ph type="title"/>
          </p:nvPr>
        </p:nvSpPr>
        <p:spPr>
          <a:xfrm>
            <a:off x="762000" y="24843"/>
            <a:ext cx="7188200" cy="1325563"/>
          </a:xfrm>
        </p:spPr>
        <p:txBody>
          <a:bodyPr>
            <a:normAutofit/>
          </a:bodyPr>
          <a:lstStyle/>
          <a:p>
            <a:r>
              <a:rPr lang="en-GB" dirty="0"/>
              <a:t>What is the typical Product Lifecycle now?</a:t>
            </a:r>
          </a:p>
        </p:txBody>
      </p:sp>
      <p:sp>
        <p:nvSpPr>
          <p:cNvPr id="6" name="Text Placeholder 5">
            <a:extLst>
              <a:ext uri="{FF2B5EF4-FFF2-40B4-BE49-F238E27FC236}">
                <a16:creationId xmlns:a16="http://schemas.microsoft.com/office/drawing/2014/main" id="{B92415B1-4440-5504-44D0-A3F1D21B747B}"/>
              </a:ext>
            </a:extLst>
          </p:cNvPr>
          <p:cNvSpPr>
            <a:spLocks noGrp="1"/>
          </p:cNvSpPr>
          <p:nvPr>
            <p:ph type="body" idx="1"/>
          </p:nvPr>
        </p:nvSpPr>
        <p:spPr>
          <a:xfrm>
            <a:off x="762000" y="2730505"/>
            <a:ext cx="10515600" cy="3852858"/>
          </a:xfrm>
        </p:spPr>
        <p:txBody>
          <a:bodyPr>
            <a:normAutofit fontScale="85000" lnSpcReduction="20000"/>
          </a:bodyPr>
          <a:lstStyle/>
          <a:p>
            <a:pPr marL="0" indent="0">
              <a:buNone/>
            </a:pPr>
            <a:r>
              <a:rPr lang="en-GB" dirty="0">
                <a:latin typeface="Helvetica" panose="020B0604020202020204" pitchFamily="34" charset="0"/>
                <a:ea typeface="Times New Roman" panose="02020603050405020304" pitchFamily="18" charset="0"/>
                <a:cs typeface="Calibri" panose="020F0502020204030204" pitchFamily="34" charset="0"/>
              </a:rPr>
              <a:t>Think and note some Linear Economy examples:</a:t>
            </a:r>
          </a:p>
          <a:p>
            <a:pPr lvl="1"/>
            <a:r>
              <a:rPr lang="en-GB" dirty="0">
                <a:latin typeface="Helvetica" panose="020B0604020202020204" pitchFamily="34" charset="0"/>
                <a:ea typeface="Times New Roman" panose="02020603050405020304" pitchFamily="18" charset="0"/>
                <a:cs typeface="Calibri" panose="020F0502020204030204" pitchFamily="34" charset="0"/>
              </a:rPr>
              <a:t>Your work?</a:t>
            </a:r>
          </a:p>
          <a:p>
            <a:pPr lvl="1"/>
            <a:r>
              <a:rPr lang="en-GB" dirty="0">
                <a:latin typeface="Helvetica" panose="020B0604020202020204" pitchFamily="34" charset="0"/>
                <a:cs typeface="Calibri" panose="020F0502020204030204" pitchFamily="34" charset="0"/>
              </a:rPr>
              <a:t>Your Community?</a:t>
            </a:r>
          </a:p>
          <a:p>
            <a:pPr lvl="1"/>
            <a:r>
              <a:rPr lang="en-GB" dirty="0">
                <a:latin typeface="Helvetica" panose="020B0604020202020204" pitchFamily="34" charset="0"/>
                <a:cs typeface="Calibri" panose="020F0502020204030204" pitchFamily="34" charset="0"/>
              </a:rPr>
              <a:t>Packaging used/not needed in online deliveries</a:t>
            </a:r>
          </a:p>
          <a:p>
            <a:pPr lvl="1"/>
            <a:r>
              <a:rPr lang="en-GB" dirty="0">
                <a:latin typeface="Helvetica" panose="020B0604020202020204" pitchFamily="34" charset="0"/>
                <a:cs typeface="Calibri" panose="020F0502020204030204" pitchFamily="34" charset="0"/>
              </a:rPr>
              <a:t>When you buy do you think about repairability?</a:t>
            </a:r>
          </a:p>
          <a:p>
            <a:pPr lvl="1"/>
            <a:r>
              <a:rPr lang="en-GB" dirty="0">
                <a:latin typeface="Helvetica" panose="020B0604020202020204" pitchFamily="34" charset="0"/>
                <a:cs typeface="Calibri" panose="020F0502020204030204" pitchFamily="34" charset="0"/>
              </a:rPr>
              <a:t>How much waste do you/your community generate?</a:t>
            </a:r>
          </a:p>
          <a:p>
            <a:pPr lvl="1"/>
            <a:r>
              <a:rPr lang="en-GB" dirty="0">
                <a:latin typeface="Helvetica" panose="020B0604020202020204" pitchFamily="34" charset="0"/>
                <a:cs typeface="Calibri" panose="020F0502020204030204" pitchFamily="34" charset="0"/>
              </a:rPr>
              <a:t>How many of your clothes are mixed materials e.g. polycotton?</a:t>
            </a:r>
          </a:p>
          <a:p>
            <a:pPr lvl="1"/>
            <a:r>
              <a:rPr lang="en-GB" dirty="0">
                <a:latin typeface="Helvetica" panose="020B0604020202020204" pitchFamily="34" charset="0"/>
                <a:cs typeface="Calibri" panose="020F0502020204030204" pitchFamily="34" charset="0"/>
              </a:rPr>
              <a:t>Do you live near your work/shops/open space/entertainment?</a:t>
            </a:r>
          </a:p>
          <a:p>
            <a:pPr lvl="1"/>
            <a:r>
              <a:rPr lang="en-GB" dirty="0">
                <a:latin typeface="Helvetica" panose="020B0604020202020204" pitchFamily="34" charset="0"/>
                <a:cs typeface="Calibri" panose="020F0502020204030204" pitchFamily="34" charset="0"/>
              </a:rPr>
              <a:t>Where in world does your bought food come from?</a:t>
            </a:r>
          </a:p>
          <a:p>
            <a:pPr lvl="1"/>
            <a:r>
              <a:rPr lang="en-GB" dirty="0">
                <a:latin typeface="Helvetica" panose="020B0604020202020204" pitchFamily="34" charset="0"/>
                <a:cs typeface="Calibri" panose="020F0502020204030204" pitchFamily="34" charset="0"/>
              </a:rPr>
              <a:t>How much single-use-plastic do you use in a week?</a:t>
            </a:r>
          </a:p>
          <a:p>
            <a:pPr lvl="1"/>
            <a:r>
              <a:rPr lang="en-GB" dirty="0">
                <a:latin typeface="Helvetica" panose="020B0604020202020204" pitchFamily="34" charset="0"/>
                <a:cs typeface="Calibri" panose="020F0502020204030204" pitchFamily="34" charset="0"/>
              </a:rPr>
              <a:t>How many short car journeys do you make?</a:t>
            </a:r>
          </a:p>
          <a:p>
            <a:pPr lvl="1"/>
            <a:r>
              <a:rPr lang="en-GB" dirty="0">
                <a:latin typeface="Helvetica" panose="020B0604020202020204" pitchFamily="34" charset="0"/>
                <a:cs typeface="Calibri" panose="020F0502020204030204" pitchFamily="34" charset="0"/>
              </a:rPr>
              <a:t>What is the your energy bill v your neighbours?</a:t>
            </a:r>
          </a:p>
          <a:p>
            <a:pPr lvl="1"/>
            <a:r>
              <a:rPr lang="en-GB" dirty="0">
                <a:latin typeface="Helvetica" panose="020B0604020202020204" pitchFamily="34" charset="0"/>
                <a:cs typeface="Calibri" panose="020F0502020204030204" pitchFamily="34" charset="0"/>
              </a:rPr>
              <a:t>Can you generate your own electricity? Grow your own?</a:t>
            </a:r>
            <a:endParaRPr lang="en-GB" dirty="0"/>
          </a:p>
        </p:txBody>
      </p:sp>
      <p:pic>
        <p:nvPicPr>
          <p:cNvPr id="7" name="Picture 6">
            <a:extLst>
              <a:ext uri="{FF2B5EF4-FFF2-40B4-BE49-F238E27FC236}">
                <a16:creationId xmlns:a16="http://schemas.microsoft.com/office/drawing/2014/main" id="{02B0B871-6180-7288-1FA4-199874013F41}"/>
              </a:ext>
            </a:extLst>
          </p:cNvPr>
          <p:cNvPicPr>
            <a:picLocks noChangeAspect="1"/>
          </p:cNvPicPr>
          <p:nvPr/>
        </p:nvPicPr>
        <p:blipFill>
          <a:blip r:embed="rId4"/>
          <a:stretch>
            <a:fillRect/>
          </a:stretch>
        </p:blipFill>
        <p:spPr>
          <a:xfrm>
            <a:off x="1052846" y="1290150"/>
            <a:ext cx="4315427" cy="1257475"/>
          </a:xfrm>
          <a:prstGeom prst="rect">
            <a:avLst/>
          </a:prstGeom>
        </p:spPr>
      </p:pic>
      <p:pic>
        <p:nvPicPr>
          <p:cNvPr id="3" name="Google Shape;156;p14">
            <a:extLst>
              <a:ext uri="{FF2B5EF4-FFF2-40B4-BE49-F238E27FC236}">
                <a16:creationId xmlns:a16="http://schemas.microsoft.com/office/drawing/2014/main" id="{A3C3C4CC-5DB0-D757-6441-9DCC1ADC13CF}"/>
              </a:ext>
            </a:extLst>
          </p:cNvPr>
          <p:cNvPicPr preferRelativeResize="0"/>
          <p:nvPr/>
        </p:nvPicPr>
        <p:blipFill rotWithShape="1">
          <a:blip r:embed="rId3">
            <a:alphaModFix/>
          </a:blip>
          <a:srcRect/>
          <a:stretch/>
        </p:blipFill>
        <p:spPr>
          <a:xfrm>
            <a:off x="8778240" y="1"/>
            <a:ext cx="3413760" cy="1295868"/>
          </a:xfrm>
          <a:prstGeom prst="rect">
            <a:avLst/>
          </a:prstGeom>
          <a:noFill/>
          <a:ln>
            <a:noFill/>
          </a:ln>
        </p:spPr>
      </p:pic>
      <p:sp>
        <p:nvSpPr>
          <p:cNvPr id="4" name="TextBox 3">
            <a:extLst>
              <a:ext uri="{FF2B5EF4-FFF2-40B4-BE49-F238E27FC236}">
                <a16:creationId xmlns:a16="http://schemas.microsoft.com/office/drawing/2014/main" id="{9B2117C1-2677-F76B-96B5-A75F06A4E517}"/>
              </a:ext>
            </a:extLst>
          </p:cNvPr>
          <p:cNvSpPr txBox="1"/>
          <p:nvPr/>
        </p:nvSpPr>
        <p:spPr>
          <a:xfrm>
            <a:off x="9544050" y="5373031"/>
            <a:ext cx="2430901" cy="1295868"/>
          </a:xfrm>
          <a:prstGeom prst="rect">
            <a:avLst/>
          </a:prstGeom>
          <a:noFill/>
          <a:ln w="38100">
            <a:solidFill>
              <a:schemeClr val="tx1"/>
            </a:solidFill>
          </a:ln>
        </p:spPr>
        <p:txBody>
          <a:bodyPr wrap="square" rtlCol="0">
            <a:spAutoFit/>
          </a:bodyPr>
          <a:lstStyle/>
          <a:p>
            <a:pPr algn="ctr">
              <a:lnSpc>
                <a:spcPct val="150000"/>
              </a:lnSpc>
            </a:pPr>
            <a:r>
              <a:rPr lang="en-GB" dirty="0"/>
              <a:t>Reduce </a:t>
            </a:r>
            <a:r>
              <a:rPr lang="en-GB" b="1" dirty="0">
                <a:solidFill>
                  <a:schemeClr val="accent2">
                    <a:lumMod val="40000"/>
                    <a:lumOff val="60000"/>
                  </a:schemeClr>
                </a:solidFill>
              </a:rPr>
              <a:t>Carbon</a:t>
            </a:r>
          </a:p>
          <a:p>
            <a:pPr algn="ctr">
              <a:lnSpc>
                <a:spcPct val="150000"/>
              </a:lnSpc>
            </a:pPr>
            <a:r>
              <a:rPr lang="en-GB" dirty="0"/>
              <a:t>Increase </a:t>
            </a:r>
            <a:r>
              <a:rPr lang="en-GB" b="1" dirty="0">
                <a:solidFill>
                  <a:schemeClr val="accent6">
                    <a:lumMod val="75000"/>
                  </a:schemeClr>
                </a:solidFill>
              </a:rPr>
              <a:t>Nature</a:t>
            </a:r>
          </a:p>
          <a:p>
            <a:pPr algn="ctr">
              <a:lnSpc>
                <a:spcPct val="150000"/>
              </a:lnSpc>
            </a:pPr>
            <a:r>
              <a:rPr lang="en-GB" dirty="0"/>
              <a:t>Boost </a:t>
            </a:r>
            <a:r>
              <a:rPr lang="en-GB" b="1" dirty="0">
                <a:solidFill>
                  <a:srgbClr val="0070C0"/>
                </a:solidFill>
              </a:rPr>
              <a:t>Wellbeing</a:t>
            </a:r>
            <a:r>
              <a:rPr lang="en-GB" dirty="0">
                <a:solidFill>
                  <a:schemeClr val="accent5">
                    <a:lumMod val="50000"/>
                  </a:schemeClr>
                </a:solidFill>
              </a:rPr>
              <a:t> </a:t>
            </a:r>
          </a:p>
        </p:txBody>
      </p:sp>
    </p:spTree>
    <p:extLst>
      <p:ext uri="{BB962C8B-B14F-4D97-AF65-F5344CB8AC3E}">
        <p14:creationId xmlns:p14="http://schemas.microsoft.com/office/powerpoint/2010/main" val="114497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3" name="Title 2">
            <a:extLst>
              <a:ext uri="{FF2B5EF4-FFF2-40B4-BE49-F238E27FC236}">
                <a16:creationId xmlns:a16="http://schemas.microsoft.com/office/drawing/2014/main" id="{ADEE6BEC-6819-DA47-C819-243FDA6DA38B}"/>
              </a:ext>
            </a:extLst>
          </p:cNvPr>
          <p:cNvSpPr>
            <a:spLocks noGrp="1"/>
          </p:cNvSpPr>
          <p:nvPr>
            <p:ph type="title"/>
          </p:nvPr>
        </p:nvSpPr>
        <p:spPr>
          <a:xfrm>
            <a:off x="217049" y="18473"/>
            <a:ext cx="10515600" cy="1325563"/>
          </a:xfrm>
        </p:spPr>
        <p:txBody>
          <a:bodyPr/>
          <a:lstStyle/>
          <a:p>
            <a:r>
              <a:rPr lang="en-US" dirty="0"/>
              <a:t>Circular Economy Explained</a:t>
            </a:r>
            <a:endParaRPr lang="en-GB" dirty="0"/>
          </a:p>
        </p:txBody>
      </p:sp>
      <p:pic>
        <p:nvPicPr>
          <p:cNvPr id="5" name="Online Media 4" title="Circular Economy Explained">
            <a:hlinkClick r:id="" action="ppaction://media"/>
            <a:extLst>
              <a:ext uri="{FF2B5EF4-FFF2-40B4-BE49-F238E27FC236}">
                <a16:creationId xmlns:a16="http://schemas.microsoft.com/office/drawing/2014/main" id="{53AB3B16-2399-7C04-9AAA-AAAE449C7476}"/>
              </a:ext>
            </a:extLst>
          </p:cNvPr>
          <p:cNvPicPr>
            <a:picLocks noRot="1" noChangeAspect="1"/>
          </p:cNvPicPr>
          <p:nvPr>
            <a:videoFile r:link="rId1"/>
          </p:nvPr>
        </p:nvPicPr>
        <p:blipFill>
          <a:blip r:embed="rId4"/>
          <a:stretch>
            <a:fillRect/>
          </a:stretch>
        </p:blipFill>
        <p:spPr>
          <a:xfrm>
            <a:off x="217049" y="1023007"/>
            <a:ext cx="9878296" cy="55812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3" name="Title 2">
            <a:extLst>
              <a:ext uri="{FF2B5EF4-FFF2-40B4-BE49-F238E27FC236}">
                <a16:creationId xmlns:a16="http://schemas.microsoft.com/office/drawing/2014/main" id="{ADEE6BEC-6819-DA47-C819-243FDA6DA38B}"/>
              </a:ext>
            </a:extLst>
          </p:cNvPr>
          <p:cNvSpPr>
            <a:spLocks noGrp="1"/>
          </p:cNvSpPr>
          <p:nvPr>
            <p:ph type="title"/>
          </p:nvPr>
        </p:nvSpPr>
        <p:spPr/>
        <p:txBody>
          <a:bodyPr/>
          <a:lstStyle/>
          <a:p>
            <a:r>
              <a:rPr lang="en-US" dirty="0"/>
              <a:t>Circular Economy Explained</a:t>
            </a:r>
            <a:endParaRPr lang="en-GB" dirty="0"/>
          </a:p>
        </p:txBody>
      </p:sp>
      <p:sp>
        <p:nvSpPr>
          <p:cNvPr id="163" name="Google Shape;163;p39"/>
          <p:cNvSpPr txBox="1">
            <a:spLocks noGrp="1"/>
          </p:cNvSpPr>
          <p:nvPr>
            <p:ph type="body" idx="4294967295"/>
          </p:nvPr>
        </p:nvSpPr>
        <p:spPr>
          <a:xfrm>
            <a:off x="628074" y="1658281"/>
            <a:ext cx="6400799" cy="4918010"/>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rgbClr val="888888"/>
              </a:buClr>
              <a:buSzPts val="2400"/>
              <a:buNone/>
            </a:pPr>
            <a:endParaRPr sz="3600" dirty="0">
              <a:solidFill>
                <a:schemeClr val="dk1"/>
              </a:solidFill>
            </a:endParaRPr>
          </a:p>
          <a:p>
            <a:pPr marL="457200" lvl="0" indent="-228600" algn="l" rtl="0">
              <a:lnSpc>
                <a:spcPct val="90000"/>
              </a:lnSpc>
              <a:spcBef>
                <a:spcPts val="1000"/>
              </a:spcBef>
              <a:spcAft>
                <a:spcPts val="0"/>
              </a:spcAft>
              <a:buClr>
                <a:srgbClr val="888888"/>
              </a:buClr>
              <a:buSzPts val="2400"/>
              <a:buNone/>
            </a:pPr>
            <a:endParaRPr sz="3600" dirty="0"/>
          </a:p>
          <a:p>
            <a:pPr marL="457200" lvl="0" indent="-228600" algn="l" rtl="0">
              <a:lnSpc>
                <a:spcPct val="90000"/>
              </a:lnSpc>
              <a:spcBef>
                <a:spcPts val="1000"/>
              </a:spcBef>
              <a:spcAft>
                <a:spcPts val="0"/>
              </a:spcAft>
              <a:buClr>
                <a:srgbClr val="888888"/>
              </a:buClr>
              <a:buSzPts val="2400"/>
              <a:buNone/>
            </a:pPr>
            <a:r>
              <a:rPr lang="en-US" dirty="0">
                <a:solidFill>
                  <a:schemeClr val="dk1"/>
                </a:solidFill>
              </a:rPr>
              <a:t>I recommend that you watch this for more detail</a:t>
            </a:r>
            <a:endParaRPr dirty="0">
              <a:solidFill>
                <a:schemeClr val="dk1"/>
              </a:solidFill>
            </a:endParaRPr>
          </a:p>
          <a:p>
            <a:pPr marL="457200" lvl="0" indent="-228600" algn="l" rtl="0">
              <a:lnSpc>
                <a:spcPct val="90000"/>
              </a:lnSpc>
              <a:spcBef>
                <a:spcPts val="1000"/>
              </a:spcBef>
              <a:spcAft>
                <a:spcPts val="0"/>
              </a:spcAft>
              <a:buClr>
                <a:srgbClr val="888888"/>
              </a:buClr>
              <a:buSzPts val="2400"/>
              <a:buNone/>
            </a:pPr>
            <a:r>
              <a:rPr lang="en-US" u="sng" dirty="0">
                <a:solidFill>
                  <a:schemeClr val="hlink"/>
                </a:solidFill>
                <a:hlinkClick r:id="rId4"/>
              </a:rPr>
              <a:t>https://www.youtube.com/watch?v=NBEvJwTxs4w</a:t>
            </a:r>
            <a:r>
              <a:rPr lang="en-US" dirty="0"/>
              <a:t> </a:t>
            </a:r>
            <a:endParaRPr dirty="0"/>
          </a:p>
          <a:p>
            <a:pPr marL="457200" lvl="0" indent="-228600" algn="l" rtl="0">
              <a:lnSpc>
                <a:spcPct val="90000"/>
              </a:lnSpc>
              <a:spcBef>
                <a:spcPts val="1000"/>
              </a:spcBef>
              <a:spcAft>
                <a:spcPts val="0"/>
              </a:spcAft>
              <a:buClr>
                <a:srgbClr val="888888"/>
              </a:buClr>
              <a:buSzPts val="2400"/>
              <a:buNone/>
            </a:pPr>
            <a:r>
              <a:rPr lang="en-US" dirty="0">
                <a:solidFill>
                  <a:schemeClr val="dk1"/>
                </a:solidFill>
              </a:rPr>
              <a:t>Ellen Macarthur Foundation   9.5 minutes</a:t>
            </a:r>
            <a:endParaRPr dirty="0">
              <a:solidFill>
                <a:schemeClr val="dk1"/>
              </a:solidFill>
            </a:endParaRPr>
          </a:p>
        </p:txBody>
      </p:sp>
      <p:pic>
        <p:nvPicPr>
          <p:cNvPr id="165" name="Google Shape;165;p39"/>
          <p:cNvPicPr preferRelativeResize="0"/>
          <p:nvPr/>
        </p:nvPicPr>
        <p:blipFill>
          <a:blip r:embed="rId5">
            <a:alphaModFix/>
          </a:blip>
          <a:stretch>
            <a:fillRect/>
          </a:stretch>
        </p:blipFill>
        <p:spPr>
          <a:xfrm>
            <a:off x="6664070" y="4635185"/>
            <a:ext cx="1319351" cy="1319350"/>
          </a:xfrm>
          <a:prstGeom prst="rect">
            <a:avLst/>
          </a:prstGeom>
          <a:noFill/>
          <a:ln>
            <a:noFill/>
          </a:ln>
        </p:spPr>
      </p:pic>
      <p:pic>
        <p:nvPicPr>
          <p:cNvPr id="2" name="Google Shape;156;p14">
            <a:extLst>
              <a:ext uri="{FF2B5EF4-FFF2-40B4-BE49-F238E27FC236}">
                <a16:creationId xmlns:a16="http://schemas.microsoft.com/office/drawing/2014/main" id="{DE708C13-3EAB-A195-58B4-8B6536D1F079}"/>
              </a:ext>
            </a:extLst>
          </p:cNvPr>
          <p:cNvPicPr preferRelativeResize="0"/>
          <p:nvPr/>
        </p:nvPicPr>
        <p:blipFill rotWithShape="1">
          <a:blip r:embed="rId6">
            <a:alphaModFix/>
          </a:blip>
          <a:srcRect/>
          <a:stretch/>
        </p:blipFill>
        <p:spPr>
          <a:xfrm>
            <a:off x="8778240" y="1"/>
            <a:ext cx="3413760" cy="1295868"/>
          </a:xfrm>
          <a:prstGeom prst="rect">
            <a:avLst/>
          </a:prstGeom>
          <a:noFill/>
          <a:ln>
            <a:noFill/>
          </a:ln>
        </p:spPr>
      </p:pic>
      <p:sp>
        <p:nvSpPr>
          <p:cNvPr id="4" name="TextBox 3">
            <a:extLst>
              <a:ext uri="{FF2B5EF4-FFF2-40B4-BE49-F238E27FC236}">
                <a16:creationId xmlns:a16="http://schemas.microsoft.com/office/drawing/2014/main" id="{BEE986A7-9532-387A-AFF8-5D54BCF0B4EA}"/>
              </a:ext>
            </a:extLst>
          </p:cNvPr>
          <p:cNvSpPr txBox="1"/>
          <p:nvPr/>
        </p:nvSpPr>
        <p:spPr>
          <a:xfrm>
            <a:off x="9544050" y="5373031"/>
            <a:ext cx="2430901" cy="1295868"/>
          </a:xfrm>
          <a:prstGeom prst="rect">
            <a:avLst/>
          </a:prstGeom>
          <a:noFill/>
          <a:ln w="38100">
            <a:solidFill>
              <a:schemeClr val="tx1"/>
            </a:solidFill>
          </a:ln>
        </p:spPr>
        <p:txBody>
          <a:bodyPr wrap="square" rtlCol="0">
            <a:spAutoFit/>
          </a:bodyPr>
          <a:lstStyle/>
          <a:p>
            <a:pPr algn="ctr">
              <a:lnSpc>
                <a:spcPct val="150000"/>
              </a:lnSpc>
            </a:pPr>
            <a:r>
              <a:rPr lang="en-GB" dirty="0"/>
              <a:t>Reduce </a:t>
            </a:r>
            <a:r>
              <a:rPr lang="en-GB" b="1" dirty="0">
                <a:solidFill>
                  <a:schemeClr val="accent2">
                    <a:lumMod val="40000"/>
                    <a:lumOff val="60000"/>
                  </a:schemeClr>
                </a:solidFill>
              </a:rPr>
              <a:t>Carbon</a:t>
            </a:r>
          </a:p>
          <a:p>
            <a:pPr algn="ctr">
              <a:lnSpc>
                <a:spcPct val="150000"/>
              </a:lnSpc>
            </a:pPr>
            <a:r>
              <a:rPr lang="en-GB" dirty="0"/>
              <a:t>Increase </a:t>
            </a:r>
            <a:r>
              <a:rPr lang="en-GB" b="1" dirty="0">
                <a:solidFill>
                  <a:schemeClr val="accent6">
                    <a:lumMod val="75000"/>
                  </a:schemeClr>
                </a:solidFill>
              </a:rPr>
              <a:t>Nature</a:t>
            </a:r>
          </a:p>
          <a:p>
            <a:pPr algn="ctr">
              <a:lnSpc>
                <a:spcPct val="150000"/>
              </a:lnSpc>
            </a:pPr>
            <a:r>
              <a:rPr lang="en-GB" dirty="0"/>
              <a:t>Boost </a:t>
            </a:r>
            <a:r>
              <a:rPr lang="en-GB" b="1" dirty="0">
                <a:solidFill>
                  <a:srgbClr val="0070C0"/>
                </a:solidFill>
              </a:rPr>
              <a:t>Wellbeing</a:t>
            </a:r>
            <a:r>
              <a:rPr lang="en-GB" dirty="0">
                <a:solidFill>
                  <a:schemeClr val="accent5">
                    <a:lumMod val="50000"/>
                  </a:schemeClr>
                </a:solidFill>
              </a:rPr>
              <a:t> </a:t>
            </a:r>
          </a:p>
        </p:txBody>
      </p:sp>
      <p:pic>
        <p:nvPicPr>
          <p:cNvPr id="6" name="Online Media 5" title="Ellen MacArthur on the basics of the circular economy">
            <a:hlinkClick r:id="" action="ppaction://media"/>
            <a:extLst>
              <a:ext uri="{FF2B5EF4-FFF2-40B4-BE49-F238E27FC236}">
                <a16:creationId xmlns:a16="http://schemas.microsoft.com/office/drawing/2014/main" id="{CC1BD152-148A-9C86-94BD-FE5EB893C943}"/>
              </a:ext>
            </a:extLst>
          </p:cNvPr>
          <p:cNvPicPr>
            <a:picLocks noRot="1" noChangeAspect="1"/>
          </p:cNvPicPr>
          <p:nvPr>
            <a:videoFile r:link="rId1"/>
          </p:nvPr>
        </p:nvPicPr>
        <p:blipFill>
          <a:blip r:embed="rId7"/>
          <a:stretch>
            <a:fillRect/>
          </a:stretch>
        </p:blipFill>
        <p:spPr>
          <a:xfrm>
            <a:off x="7238999" y="1457676"/>
            <a:ext cx="4735952" cy="2675813"/>
          </a:xfrm>
          <a:prstGeom prst="rect">
            <a:avLst/>
          </a:prstGeom>
        </p:spPr>
      </p:pic>
    </p:spTree>
    <p:extLst>
      <p:ext uri="{BB962C8B-B14F-4D97-AF65-F5344CB8AC3E}">
        <p14:creationId xmlns:p14="http://schemas.microsoft.com/office/powerpoint/2010/main" val="22595567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D34EF5-8207-5194-FAA6-10630003B2F9}"/>
              </a:ext>
            </a:extLst>
          </p:cNvPr>
          <p:cNvPicPr>
            <a:picLocks noChangeAspect="1"/>
          </p:cNvPicPr>
          <p:nvPr/>
        </p:nvPicPr>
        <p:blipFill>
          <a:blip r:embed="rId2"/>
          <a:srcRect r="36321"/>
          <a:stretch/>
        </p:blipFill>
        <p:spPr>
          <a:xfrm>
            <a:off x="493963" y="1670432"/>
            <a:ext cx="4667169" cy="3328036"/>
          </a:xfrm>
          <a:prstGeom prst="rect">
            <a:avLst/>
          </a:prstGeom>
        </p:spPr>
      </p:pic>
      <p:sp>
        <p:nvSpPr>
          <p:cNvPr id="2" name="Title 1">
            <a:extLst>
              <a:ext uri="{FF2B5EF4-FFF2-40B4-BE49-F238E27FC236}">
                <a16:creationId xmlns:a16="http://schemas.microsoft.com/office/drawing/2014/main" id="{F97FE141-4A9A-F328-4286-99A30D64E6E4}"/>
              </a:ext>
            </a:extLst>
          </p:cNvPr>
          <p:cNvSpPr>
            <a:spLocks noGrp="1"/>
          </p:cNvSpPr>
          <p:nvPr>
            <p:ph type="title"/>
          </p:nvPr>
        </p:nvSpPr>
        <p:spPr>
          <a:xfrm>
            <a:off x="838200" y="365125"/>
            <a:ext cx="7940040" cy="1626235"/>
          </a:xfrm>
        </p:spPr>
        <p:txBody>
          <a:bodyPr>
            <a:normAutofit/>
          </a:bodyPr>
          <a:lstStyle/>
          <a:p>
            <a:r>
              <a:rPr lang="en-GB" dirty="0"/>
              <a:t>How can we make the Linear Economy more Circular?</a:t>
            </a:r>
          </a:p>
        </p:txBody>
      </p:sp>
      <p:pic>
        <p:nvPicPr>
          <p:cNvPr id="6" name="Picture 5">
            <a:extLst>
              <a:ext uri="{FF2B5EF4-FFF2-40B4-BE49-F238E27FC236}">
                <a16:creationId xmlns:a16="http://schemas.microsoft.com/office/drawing/2014/main" id="{659AC444-FC84-89A2-9360-C745379A29D2}"/>
              </a:ext>
            </a:extLst>
          </p:cNvPr>
          <p:cNvPicPr>
            <a:picLocks noChangeAspect="1"/>
          </p:cNvPicPr>
          <p:nvPr/>
        </p:nvPicPr>
        <p:blipFill>
          <a:blip r:embed="rId2"/>
          <a:srcRect l="64679" t="361" b="-361"/>
          <a:stretch/>
        </p:blipFill>
        <p:spPr>
          <a:xfrm>
            <a:off x="6096000" y="1746131"/>
            <a:ext cx="2828357" cy="3497566"/>
          </a:xfrm>
          <a:prstGeom prst="rect">
            <a:avLst/>
          </a:prstGeom>
        </p:spPr>
      </p:pic>
      <p:pic>
        <p:nvPicPr>
          <p:cNvPr id="3" name="Google Shape;156;p14">
            <a:extLst>
              <a:ext uri="{FF2B5EF4-FFF2-40B4-BE49-F238E27FC236}">
                <a16:creationId xmlns:a16="http://schemas.microsoft.com/office/drawing/2014/main" id="{49C57616-7DB1-0EB8-F8DD-E63607E25A6A}"/>
              </a:ext>
            </a:extLst>
          </p:cNvPr>
          <p:cNvPicPr preferRelativeResize="0"/>
          <p:nvPr/>
        </p:nvPicPr>
        <p:blipFill rotWithShape="1">
          <a:blip r:embed="rId3">
            <a:alphaModFix/>
          </a:blip>
          <a:srcRect/>
          <a:stretch/>
        </p:blipFill>
        <p:spPr>
          <a:xfrm>
            <a:off x="8778240" y="1"/>
            <a:ext cx="3413760" cy="1295868"/>
          </a:xfrm>
          <a:prstGeom prst="rect">
            <a:avLst/>
          </a:prstGeom>
          <a:noFill/>
          <a:ln>
            <a:noFill/>
          </a:ln>
        </p:spPr>
      </p:pic>
      <p:sp>
        <p:nvSpPr>
          <p:cNvPr id="4" name="TextBox 3">
            <a:extLst>
              <a:ext uri="{FF2B5EF4-FFF2-40B4-BE49-F238E27FC236}">
                <a16:creationId xmlns:a16="http://schemas.microsoft.com/office/drawing/2014/main" id="{A0F77D25-4FBD-2314-90B2-A71E85D83E7C}"/>
              </a:ext>
            </a:extLst>
          </p:cNvPr>
          <p:cNvSpPr txBox="1"/>
          <p:nvPr/>
        </p:nvSpPr>
        <p:spPr>
          <a:xfrm>
            <a:off x="9544050" y="5373031"/>
            <a:ext cx="2430901" cy="1295868"/>
          </a:xfrm>
          <a:prstGeom prst="rect">
            <a:avLst/>
          </a:prstGeom>
          <a:noFill/>
          <a:ln w="38100">
            <a:solidFill>
              <a:schemeClr val="tx1"/>
            </a:solidFill>
          </a:ln>
        </p:spPr>
        <p:txBody>
          <a:bodyPr wrap="square" rtlCol="0">
            <a:spAutoFit/>
          </a:bodyPr>
          <a:lstStyle/>
          <a:p>
            <a:pPr algn="ctr">
              <a:lnSpc>
                <a:spcPct val="150000"/>
              </a:lnSpc>
            </a:pPr>
            <a:r>
              <a:rPr lang="en-GB" dirty="0"/>
              <a:t>Reduce </a:t>
            </a:r>
            <a:r>
              <a:rPr lang="en-GB" b="1" dirty="0">
                <a:solidFill>
                  <a:schemeClr val="accent2">
                    <a:lumMod val="40000"/>
                    <a:lumOff val="60000"/>
                  </a:schemeClr>
                </a:solidFill>
              </a:rPr>
              <a:t>Carbon</a:t>
            </a:r>
          </a:p>
          <a:p>
            <a:pPr algn="ctr">
              <a:lnSpc>
                <a:spcPct val="150000"/>
              </a:lnSpc>
            </a:pPr>
            <a:r>
              <a:rPr lang="en-GB" dirty="0"/>
              <a:t>Increase </a:t>
            </a:r>
            <a:r>
              <a:rPr lang="en-GB" b="1" dirty="0">
                <a:solidFill>
                  <a:schemeClr val="accent6">
                    <a:lumMod val="75000"/>
                  </a:schemeClr>
                </a:solidFill>
              </a:rPr>
              <a:t>Nature</a:t>
            </a:r>
          </a:p>
          <a:p>
            <a:pPr algn="ctr">
              <a:lnSpc>
                <a:spcPct val="150000"/>
              </a:lnSpc>
            </a:pPr>
            <a:r>
              <a:rPr lang="en-GB" dirty="0"/>
              <a:t>Boost </a:t>
            </a:r>
            <a:r>
              <a:rPr lang="en-GB" b="1" dirty="0">
                <a:solidFill>
                  <a:srgbClr val="0070C0"/>
                </a:solidFill>
              </a:rPr>
              <a:t>Wellbeing</a:t>
            </a:r>
            <a:r>
              <a:rPr lang="en-GB" dirty="0">
                <a:solidFill>
                  <a:schemeClr val="accent5">
                    <a:lumMod val="50000"/>
                  </a:schemeClr>
                </a:solidFill>
              </a:rPr>
              <a:t> </a:t>
            </a:r>
          </a:p>
        </p:txBody>
      </p:sp>
    </p:spTree>
    <p:extLst>
      <p:ext uri="{BB962C8B-B14F-4D97-AF65-F5344CB8AC3E}">
        <p14:creationId xmlns:p14="http://schemas.microsoft.com/office/powerpoint/2010/main" val="249752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8"/>
          <p:cNvSpPr txBox="1">
            <a:spLocks noGrp="1"/>
          </p:cNvSpPr>
          <p:nvPr>
            <p:ph type="title"/>
          </p:nvPr>
        </p:nvSpPr>
        <p:spPr>
          <a:xfrm>
            <a:off x="0" y="-1570"/>
            <a:ext cx="8718395" cy="1215483"/>
          </a:xfrm>
          <a:noFill/>
          <a:ln>
            <a:noFill/>
          </a:ln>
        </p:spPr>
        <p:txBody>
          <a:bodyPr spcFirstLastPara="1" wrap="square" lIns="91425" tIns="45700" rIns="91425" bIns="45700" anchor="ctr" anchorCtr="0">
            <a:noAutofit/>
          </a:bodyPr>
          <a:lstStyle/>
          <a:p>
            <a:pPr lvl="0"/>
            <a:r>
              <a:rPr lang="en-US" dirty="0">
                <a:sym typeface="Calibri"/>
              </a:rPr>
              <a:t>Circular Economy model &amp; Principles</a:t>
            </a:r>
            <a:endParaRPr lang="en-US" dirty="0"/>
          </a:p>
        </p:txBody>
      </p:sp>
      <p:pic>
        <p:nvPicPr>
          <p:cNvPr id="171" name="Google Shape;171;p48"/>
          <p:cNvPicPr preferRelativeResize="0"/>
          <p:nvPr/>
        </p:nvPicPr>
        <p:blipFill rotWithShape="1">
          <a:blip r:embed="rId3">
            <a:alphaModFix/>
          </a:blip>
          <a:srcRect/>
          <a:stretch/>
        </p:blipFill>
        <p:spPr>
          <a:xfrm>
            <a:off x="3474522" y="1111244"/>
            <a:ext cx="5087587" cy="5746756"/>
          </a:xfrm>
          <a:prstGeom prst="rect">
            <a:avLst/>
          </a:prstGeom>
          <a:noFill/>
          <a:ln>
            <a:noFill/>
          </a:ln>
        </p:spPr>
      </p:pic>
      <p:sp>
        <p:nvSpPr>
          <p:cNvPr id="172" name="Google Shape;172;p48"/>
          <p:cNvSpPr txBox="1"/>
          <p:nvPr/>
        </p:nvSpPr>
        <p:spPr>
          <a:xfrm>
            <a:off x="273132" y="3797364"/>
            <a:ext cx="3201390" cy="147536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000"/>
              <a:buFont typeface="Arial"/>
              <a:buNone/>
            </a:pPr>
            <a:r>
              <a:rPr lang="en-US" sz="2800" b="1" i="0" u="none" strike="noStrike" cap="none" dirty="0">
                <a:solidFill>
                  <a:srgbClr val="000000"/>
                </a:solidFill>
                <a:latin typeface="Calibri"/>
                <a:ea typeface="Calibri"/>
                <a:cs typeface="Calibri"/>
                <a:sym typeface="Calibri"/>
              </a:rPr>
              <a:t>2 Circulate products and materials at their highest value</a:t>
            </a:r>
            <a:endParaRPr sz="1800" b="0" i="0" u="none" strike="noStrike" cap="none" dirty="0">
              <a:solidFill>
                <a:srgbClr val="000000"/>
              </a:solidFill>
              <a:latin typeface="Arial"/>
              <a:ea typeface="Arial"/>
              <a:cs typeface="Arial"/>
              <a:sym typeface="Arial"/>
            </a:endParaRPr>
          </a:p>
        </p:txBody>
      </p:sp>
      <p:sp>
        <p:nvSpPr>
          <p:cNvPr id="173" name="Google Shape;173;p48"/>
          <p:cNvSpPr txBox="1"/>
          <p:nvPr/>
        </p:nvSpPr>
        <p:spPr>
          <a:xfrm>
            <a:off x="273130" y="2277952"/>
            <a:ext cx="3201389" cy="101434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000"/>
              <a:buFont typeface="Arial"/>
              <a:buNone/>
            </a:pPr>
            <a:r>
              <a:rPr lang="en-US" sz="2800" b="1" i="0" u="none" strike="noStrike" cap="none" dirty="0">
                <a:solidFill>
                  <a:srgbClr val="000000"/>
                </a:solidFill>
                <a:latin typeface="Calibri"/>
                <a:ea typeface="Calibri"/>
                <a:cs typeface="Calibri"/>
                <a:sym typeface="Calibri"/>
              </a:rPr>
              <a:t>1 Eliminate waste and pollution</a:t>
            </a:r>
            <a:endParaRPr sz="1800" b="0" i="0" u="none" strike="noStrike" cap="none" dirty="0">
              <a:solidFill>
                <a:srgbClr val="000000"/>
              </a:solidFill>
              <a:latin typeface="Arial"/>
              <a:ea typeface="Arial"/>
              <a:cs typeface="Arial"/>
              <a:sym typeface="Arial"/>
            </a:endParaRPr>
          </a:p>
        </p:txBody>
      </p:sp>
      <p:sp>
        <p:nvSpPr>
          <p:cNvPr id="174" name="Google Shape;174;p48"/>
          <p:cNvSpPr txBox="1"/>
          <p:nvPr/>
        </p:nvSpPr>
        <p:spPr>
          <a:xfrm>
            <a:off x="8562110" y="1111244"/>
            <a:ext cx="3356758" cy="55331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000"/>
              <a:buFont typeface="Arial"/>
              <a:buNone/>
            </a:pPr>
            <a:r>
              <a:rPr lang="en-US" sz="2800" b="1" i="0" u="none" strike="noStrike" cap="none" dirty="0">
                <a:solidFill>
                  <a:srgbClr val="000000"/>
                </a:solidFill>
                <a:latin typeface="Calibri"/>
                <a:ea typeface="Calibri"/>
                <a:cs typeface="Calibri"/>
                <a:sym typeface="Calibri"/>
              </a:rPr>
              <a:t>3 Regenerate nature</a:t>
            </a:r>
          </a:p>
        </p:txBody>
      </p:sp>
      <p:sp>
        <p:nvSpPr>
          <p:cNvPr id="2" name="Google Shape;173;p48">
            <a:extLst>
              <a:ext uri="{FF2B5EF4-FFF2-40B4-BE49-F238E27FC236}">
                <a16:creationId xmlns:a16="http://schemas.microsoft.com/office/drawing/2014/main" id="{78E37D56-C4D7-EE08-5A9C-3544FBE6D8EC}"/>
              </a:ext>
            </a:extLst>
          </p:cNvPr>
          <p:cNvSpPr txBox="1"/>
          <p:nvPr/>
        </p:nvSpPr>
        <p:spPr>
          <a:xfrm>
            <a:off x="273130" y="1219564"/>
            <a:ext cx="3201389" cy="553316"/>
          </a:xfrm>
          <a:prstGeom prst="rect">
            <a:avLst/>
          </a:prstGeom>
          <a:noFill/>
          <a:ln>
            <a:noFill/>
          </a:ln>
        </p:spPr>
        <p:txBody>
          <a:bodyPr spcFirstLastPara="1" wrap="square" lIns="91425" tIns="45700" rIns="91425" bIns="45700" anchor="t" anchorCtr="0">
            <a:spAutoFit/>
          </a:bodyPr>
          <a:lstStyle/>
          <a:p>
            <a:pPr lvl="0">
              <a:lnSpc>
                <a:spcPct val="107000"/>
              </a:lnSpc>
              <a:buSzPts val="2000"/>
            </a:pPr>
            <a:r>
              <a:rPr lang="en-US" sz="2800" b="1" dirty="0">
                <a:solidFill>
                  <a:srgbClr val="2F2F46"/>
                </a:solidFill>
                <a:highlight>
                  <a:srgbClr val="FFFFFF"/>
                </a:highlight>
              </a:rPr>
              <a:t>Driven by design</a:t>
            </a:r>
            <a:endParaRPr sz="1800" b="0" i="0" u="none" strike="noStrike" cap="none" dirty="0">
              <a:solidFill>
                <a:srgbClr val="000000"/>
              </a:solidFill>
              <a:latin typeface="Arial"/>
              <a:ea typeface="Arial"/>
              <a:cs typeface="Arial"/>
              <a:sym typeface="Arial"/>
            </a:endParaRPr>
          </a:p>
        </p:txBody>
      </p:sp>
      <p:sp>
        <p:nvSpPr>
          <p:cNvPr id="3" name="Google Shape;174;p48">
            <a:extLst>
              <a:ext uri="{FF2B5EF4-FFF2-40B4-BE49-F238E27FC236}">
                <a16:creationId xmlns:a16="http://schemas.microsoft.com/office/drawing/2014/main" id="{3568BABD-6421-5E3F-AE9A-9909DD2F53C2}"/>
              </a:ext>
            </a:extLst>
          </p:cNvPr>
          <p:cNvSpPr txBox="1"/>
          <p:nvPr/>
        </p:nvSpPr>
        <p:spPr>
          <a:xfrm>
            <a:off x="8562110" y="2471151"/>
            <a:ext cx="3629890" cy="2565918"/>
          </a:xfrm>
          <a:prstGeom prst="rect">
            <a:avLst/>
          </a:prstGeom>
          <a:noFill/>
          <a:ln>
            <a:noFill/>
          </a:ln>
        </p:spPr>
        <p:txBody>
          <a:bodyPr spcFirstLastPara="1" wrap="square" lIns="91425" tIns="45700" rIns="91425" bIns="45700" anchor="t" anchorCtr="0">
            <a:spAutoFit/>
          </a:bodyPr>
          <a:lstStyle/>
          <a:p>
            <a:pPr lvl="0">
              <a:lnSpc>
                <a:spcPct val="107000"/>
              </a:lnSpc>
              <a:buSzPts val="2000"/>
            </a:pPr>
            <a:r>
              <a:rPr lang="en-GB" sz="2800" b="1" dirty="0">
                <a:latin typeface="Calibri"/>
                <a:ea typeface="Calibri"/>
                <a:cs typeface="Calibri"/>
                <a:sym typeface="Calibri"/>
              </a:rPr>
              <a:t>Underpinned by a transition to renewable energy and materials.</a:t>
            </a:r>
          </a:p>
          <a:p>
            <a:pPr marL="0" marR="0" lvl="0" indent="0" algn="l" rtl="0">
              <a:lnSpc>
                <a:spcPct val="107000"/>
              </a:lnSpc>
              <a:spcBef>
                <a:spcPts val="0"/>
              </a:spcBef>
              <a:spcAft>
                <a:spcPts val="0"/>
              </a:spcAft>
              <a:buClr>
                <a:srgbClr val="000000"/>
              </a:buClr>
              <a:buSzPts val="2000"/>
              <a:buFont typeface="Arial"/>
              <a:buNone/>
            </a:pPr>
            <a:endParaRPr sz="1600" b="0" i="0" u="none" strike="noStrike" cap="none" dirty="0">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600"/>
              <a:buFont typeface="Arial"/>
              <a:buNone/>
            </a:pPr>
            <a:r>
              <a:rPr lang="en-US" sz="1600" b="0" i="0" u="none" strike="noStrike" cap="none" dirty="0">
                <a:solidFill>
                  <a:srgbClr val="000000"/>
                </a:solidFill>
                <a:latin typeface="Calibri"/>
                <a:ea typeface="Calibri"/>
                <a:cs typeface="Calibri"/>
                <a:sym typeface="Calibri"/>
              </a:rPr>
              <a:t>Source Ellen Macarthur Foundation</a:t>
            </a:r>
            <a:endParaRPr sz="1400" b="0" i="0" u="none" strike="noStrike" cap="none" dirty="0">
              <a:solidFill>
                <a:srgbClr val="000000"/>
              </a:solidFill>
              <a:latin typeface="Arial"/>
              <a:ea typeface="Arial"/>
              <a:cs typeface="Arial"/>
              <a:sym typeface="Arial"/>
            </a:endParaRPr>
          </a:p>
        </p:txBody>
      </p:sp>
      <p:sp>
        <p:nvSpPr>
          <p:cNvPr id="5" name="TextBox 4">
            <a:extLst>
              <a:ext uri="{FF2B5EF4-FFF2-40B4-BE49-F238E27FC236}">
                <a16:creationId xmlns:a16="http://schemas.microsoft.com/office/drawing/2014/main" id="{B3D46FD0-0EC9-66E1-C3E5-CF956B54BC0E}"/>
              </a:ext>
            </a:extLst>
          </p:cNvPr>
          <p:cNvSpPr txBox="1"/>
          <p:nvPr/>
        </p:nvSpPr>
        <p:spPr>
          <a:xfrm>
            <a:off x="9544050" y="5373031"/>
            <a:ext cx="2430901" cy="1295868"/>
          </a:xfrm>
          <a:prstGeom prst="rect">
            <a:avLst/>
          </a:prstGeom>
          <a:noFill/>
          <a:ln w="38100">
            <a:solidFill>
              <a:schemeClr val="tx1"/>
            </a:solidFill>
          </a:ln>
        </p:spPr>
        <p:txBody>
          <a:bodyPr wrap="square" rtlCol="0">
            <a:spAutoFit/>
          </a:bodyPr>
          <a:lstStyle/>
          <a:p>
            <a:pPr algn="ctr">
              <a:lnSpc>
                <a:spcPct val="150000"/>
              </a:lnSpc>
            </a:pPr>
            <a:r>
              <a:rPr lang="en-GB" dirty="0"/>
              <a:t>Reduce </a:t>
            </a:r>
            <a:r>
              <a:rPr lang="en-GB" b="1" dirty="0">
                <a:solidFill>
                  <a:schemeClr val="accent2">
                    <a:lumMod val="40000"/>
                    <a:lumOff val="60000"/>
                  </a:schemeClr>
                </a:solidFill>
              </a:rPr>
              <a:t>Carbon</a:t>
            </a:r>
          </a:p>
          <a:p>
            <a:pPr algn="ctr">
              <a:lnSpc>
                <a:spcPct val="150000"/>
              </a:lnSpc>
            </a:pPr>
            <a:r>
              <a:rPr lang="en-GB" dirty="0"/>
              <a:t>Increase </a:t>
            </a:r>
            <a:r>
              <a:rPr lang="en-GB" b="1" dirty="0">
                <a:solidFill>
                  <a:schemeClr val="accent6">
                    <a:lumMod val="75000"/>
                  </a:schemeClr>
                </a:solidFill>
              </a:rPr>
              <a:t>Nature</a:t>
            </a:r>
          </a:p>
          <a:p>
            <a:pPr algn="ctr">
              <a:lnSpc>
                <a:spcPct val="150000"/>
              </a:lnSpc>
            </a:pPr>
            <a:r>
              <a:rPr lang="en-GB" dirty="0"/>
              <a:t>Boost </a:t>
            </a:r>
            <a:r>
              <a:rPr lang="en-GB" b="1" dirty="0">
                <a:solidFill>
                  <a:srgbClr val="0070C0"/>
                </a:solidFill>
              </a:rPr>
              <a:t>Wellbeing</a:t>
            </a:r>
            <a:r>
              <a:rPr lang="en-GB" dirty="0">
                <a:solidFill>
                  <a:schemeClr val="accent5">
                    <a:lumMod val="50000"/>
                  </a:schemeClr>
                </a:solidFill>
              </a:rPr>
              <a:t> </a:t>
            </a:r>
          </a:p>
        </p:txBody>
      </p:sp>
      <p:pic>
        <p:nvPicPr>
          <p:cNvPr id="6" name="Google Shape;156;p14">
            <a:extLst>
              <a:ext uri="{FF2B5EF4-FFF2-40B4-BE49-F238E27FC236}">
                <a16:creationId xmlns:a16="http://schemas.microsoft.com/office/drawing/2014/main" id="{FB9B8210-151A-46F4-4DD2-0880A260CA64}"/>
              </a:ext>
            </a:extLst>
          </p:cNvPr>
          <p:cNvPicPr preferRelativeResize="0"/>
          <p:nvPr/>
        </p:nvPicPr>
        <p:blipFill rotWithShape="1">
          <a:blip r:embed="rId4">
            <a:alphaModFix/>
          </a:blip>
          <a:srcRect/>
          <a:stretch/>
        </p:blipFill>
        <p:spPr>
          <a:xfrm>
            <a:off x="9544050" y="1"/>
            <a:ext cx="2647950" cy="9763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P spid="173" grpId="0"/>
      <p:bldP spid="174" grpId="0"/>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6"/>
          <p:cNvSpPr txBox="1">
            <a:spLocks noGrp="1"/>
          </p:cNvSpPr>
          <p:nvPr>
            <p:ph type="title"/>
          </p:nvPr>
        </p:nvSpPr>
        <p:spPr>
          <a:xfrm>
            <a:off x="0" y="13681"/>
            <a:ext cx="8873836" cy="108475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None/>
            </a:pPr>
            <a:r>
              <a:rPr lang="en-US" dirty="0"/>
              <a:t>Understanding the Circular Economy:</a:t>
            </a:r>
            <a:endParaRPr dirty="0"/>
          </a:p>
          <a:p>
            <a:pPr marL="0" lvl="0" indent="0" algn="l" rtl="0">
              <a:lnSpc>
                <a:spcPct val="90000"/>
              </a:lnSpc>
              <a:spcBef>
                <a:spcPts val="0"/>
              </a:spcBef>
              <a:spcAft>
                <a:spcPts val="0"/>
              </a:spcAft>
              <a:buClr>
                <a:schemeClr val="dk1"/>
              </a:buClr>
              <a:buSzPts val="2000"/>
              <a:buNone/>
            </a:pPr>
            <a:r>
              <a:rPr lang="en-US" dirty="0"/>
              <a:t>The R’s Models of Sustainability </a:t>
            </a:r>
            <a:endParaRPr dirty="0"/>
          </a:p>
        </p:txBody>
      </p:sp>
      <p:pic>
        <p:nvPicPr>
          <p:cNvPr id="182" name="Google Shape;182;p36" descr="Reduce, Reuse, Recycle"/>
          <p:cNvPicPr preferRelativeResize="0"/>
          <p:nvPr/>
        </p:nvPicPr>
        <p:blipFill rotWithShape="1">
          <a:blip r:embed="rId3">
            <a:alphaModFix/>
          </a:blip>
          <a:srcRect/>
          <a:stretch/>
        </p:blipFill>
        <p:spPr>
          <a:xfrm>
            <a:off x="167133" y="1229731"/>
            <a:ext cx="3107616" cy="2067977"/>
          </a:xfrm>
          <a:prstGeom prst="rect">
            <a:avLst/>
          </a:prstGeom>
          <a:noFill/>
          <a:ln>
            <a:noFill/>
          </a:ln>
        </p:spPr>
      </p:pic>
      <p:grpSp>
        <p:nvGrpSpPr>
          <p:cNvPr id="9" name="Group 8">
            <a:extLst>
              <a:ext uri="{FF2B5EF4-FFF2-40B4-BE49-F238E27FC236}">
                <a16:creationId xmlns:a16="http://schemas.microsoft.com/office/drawing/2014/main" id="{50220196-2056-0F46-DF5E-D6C35E2E8C92}"/>
              </a:ext>
            </a:extLst>
          </p:cNvPr>
          <p:cNvGrpSpPr/>
          <p:nvPr/>
        </p:nvGrpSpPr>
        <p:grpSpPr>
          <a:xfrm>
            <a:off x="167133" y="3428999"/>
            <a:ext cx="3107615" cy="3263841"/>
            <a:chOff x="407495" y="3429000"/>
            <a:chExt cx="3107615" cy="3263841"/>
          </a:xfrm>
        </p:grpSpPr>
        <p:pic>
          <p:nvPicPr>
            <p:cNvPr id="180" name="Google Shape;180;p36"/>
            <p:cNvPicPr preferRelativeResize="0"/>
            <p:nvPr/>
          </p:nvPicPr>
          <p:blipFill rotWithShape="1">
            <a:blip r:embed="rId4">
              <a:alphaModFix/>
            </a:blip>
            <a:srcRect/>
            <a:stretch/>
          </p:blipFill>
          <p:spPr>
            <a:xfrm>
              <a:off x="407495" y="3429000"/>
              <a:ext cx="3107615" cy="3263841"/>
            </a:xfrm>
            <a:prstGeom prst="rect">
              <a:avLst/>
            </a:prstGeom>
            <a:noFill/>
            <a:ln>
              <a:noFill/>
            </a:ln>
          </p:spPr>
        </p:pic>
        <p:sp>
          <p:nvSpPr>
            <p:cNvPr id="3" name="Rectangle 2">
              <a:extLst>
                <a:ext uri="{FF2B5EF4-FFF2-40B4-BE49-F238E27FC236}">
                  <a16:creationId xmlns:a16="http://schemas.microsoft.com/office/drawing/2014/main" id="{6E616558-E672-C0C7-F011-8DD94F32CFB5}"/>
                </a:ext>
              </a:extLst>
            </p:cNvPr>
            <p:cNvSpPr/>
            <p:nvPr/>
          </p:nvSpPr>
          <p:spPr>
            <a:xfrm>
              <a:off x="1446415" y="3489694"/>
              <a:ext cx="2052070" cy="76944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CF30A3AB-5B6B-1E34-404B-273563B0B8DA}"/>
              </a:ext>
            </a:extLst>
          </p:cNvPr>
          <p:cNvSpPr txBox="1"/>
          <p:nvPr/>
        </p:nvSpPr>
        <p:spPr>
          <a:xfrm>
            <a:off x="3437410" y="3783891"/>
            <a:ext cx="3199702" cy="3046988"/>
          </a:xfrm>
          <a:prstGeom prst="rect">
            <a:avLst/>
          </a:prstGeom>
          <a:noFill/>
        </p:spPr>
        <p:txBody>
          <a:bodyPr wrap="square" rtlCol="0">
            <a:spAutoFit/>
          </a:bodyPr>
          <a:lstStyle/>
          <a:p>
            <a:r>
              <a:rPr lang="en-GB" sz="2400" dirty="0"/>
              <a:t>Filling Good</a:t>
            </a:r>
          </a:p>
          <a:p>
            <a:r>
              <a:rPr lang="en-GB" sz="2400" dirty="0"/>
              <a:t>MaidEnergy</a:t>
            </a:r>
          </a:p>
          <a:p>
            <a:r>
              <a:rPr lang="en-GB" sz="2400" dirty="0"/>
              <a:t>Cookhams Footprint</a:t>
            </a:r>
          </a:p>
          <a:p>
            <a:r>
              <a:rPr lang="en-GB" sz="2400" dirty="0"/>
              <a:t>SaveEnergy</a:t>
            </a:r>
          </a:p>
          <a:p>
            <a:r>
              <a:rPr lang="en-GB" sz="2400" dirty="0"/>
              <a:t>Cycle Hubs</a:t>
            </a:r>
          </a:p>
          <a:p>
            <a:r>
              <a:rPr lang="en-GB" sz="2400" dirty="0"/>
              <a:t>WAM Active Travel</a:t>
            </a:r>
          </a:p>
          <a:p>
            <a:r>
              <a:rPr lang="en-GB" sz="2400" dirty="0"/>
              <a:t>Plastic Free s</a:t>
            </a:r>
          </a:p>
          <a:p>
            <a:r>
              <a:rPr lang="en-GB" sz="2400" dirty="0"/>
              <a:t>Clean Conscience</a:t>
            </a:r>
          </a:p>
        </p:txBody>
      </p:sp>
      <p:pic>
        <p:nvPicPr>
          <p:cNvPr id="6" name="Picture 5">
            <a:extLst>
              <a:ext uri="{FF2B5EF4-FFF2-40B4-BE49-F238E27FC236}">
                <a16:creationId xmlns:a16="http://schemas.microsoft.com/office/drawing/2014/main" id="{7967818B-9116-AEBA-4EFB-263D4D0BE4E1}"/>
              </a:ext>
            </a:extLst>
          </p:cNvPr>
          <p:cNvPicPr>
            <a:picLocks noChangeAspect="1"/>
          </p:cNvPicPr>
          <p:nvPr/>
        </p:nvPicPr>
        <p:blipFill>
          <a:blip r:embed="rId5"/>
          <a:stretch>
            <a:fillRect/>
          </a:stretch>
        </p:blipFill>
        <p:spPr>
          <a:xfrm>
            <a:off x="3437410" y="1344432"/>
            <a:ext cx="8032352" cy="1825022"/>
          </a:xfrm>
          <a:prstGeom prst="rect">
            <a:avLst/>
          </a:prstGeom>
        </p:spPr>
      </p:pic>
      <p:sp>
        <p:nvSpPr>
          <p:cNvPr id="7" name="TextBox 6">
            <a:extLst>
              <a:ext uri="{FF2B5EF4-FFF2-40B4-BE49-F238E27FC236}">
                <a16:creationId xmlns:a16="http://schemas.microsoft.com/office/drawing/2014/main" id="{6E31D4D8-9855-C676-4780-AADEA8F46ED6}"/>
              </a:ext>
            </a:extLst>
          </p:cNvPr>
          <p:cNvSpPr txBox="1"/>
          <p:nvPr/>
        </p:nvSpPr>
        <p:spPr>
          <a:xfrm>
            <a:off x="6436885" y="3874413"/>
            <a:ext cx="3199702" cy="1569660"/>
          </a:xfrm>
          <a:prstGeom prst="rect">
            <a:avLst/>
          </a:prstGeom>
          <a:noFill/>
        </p:spPr>
        <p:txBody>
          <a:bodyPr wrap="square" rtlCol="0">
            <a:spAutoFit/>
          </a:bodyPr>
          <a:lstStyle/>
          <a:p>
            <a:r>
              <a:rPr lang="en-GB" sz="2400" dirty="0"/>
              <a:t>The Wilds</a:t>
            </a:r>
          </a:p>
          <a:p>
            <a:r>
              <a:rPr lang="en-GB" sz="2400" dirty="0"/>
              <a:t>Green Earth Plan</a:t>
            </a:r>
          </a:p>
          <a:p>
            <a:r>
              <a:rPr lang="en-GB" sz="2400" dirty="0"/>
              <a:t>Green Skills Library</a:t>
            </a:r>
          </a:p>
          <a:p>
            <a:r>
              <a:rPr lang="en-GB" sz="2400" dirty="0"/>
              <a:t>Waltham Place Farm</a:t>
            </a:r>
          </a:p>
        </p:txBody>
      </p:sp>
      <p:sp>
        <p:nvSpPr>
          <p:cNvPr id="8" name="TextBox 7">
            <a:extLst>
              <a:ext uri="{FF2B5EF4-FFF2-40B4-BE49-F238E27FC236}">
                <a16:creationId xmlns:a16="http://schemas.microsoft.com/office/drawing/2014/main" id="{E22A1002-24A4-FD30-EA84-8645FD2963A3}"/>
              </a:ext>
            </a:extLst>
          </p:cNvPr>
          <p:cNvSpPr txBox="1"/>
          <p:nvPr/>
        </p:nvSpPr>
        <p:spPr>
          <a:xfrm>
            <a:off x="4624146" y="3415447"/>
            <a:ext cx="3874945"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0000"/>
                </a:solidFill>
                <a:effectLst/>
                <a:uLnTx/>
                <a:uFillTx/>
                <a:latin typeface="Arial"/>
                <a:cs typeface="Arial"/>
                <a:sym typeface="Arial"/>
              </a:rPr>
              <a:t>ECO Action Partners</a:t>
            </a:r>
          </a:p>
          <a:p>
            <a:endParaRPr lang="en-GB" dirty="0"/>
          </a:p>
        </p:txBody>
      </p:sp>
      <p:pic>
        <p:nvPicPr>
          <p:cNvPr id="5" name="Google Shape;156;p14">
            <a:extLst>
              <a:ext uri="{FF2B5EF4-FFF2-40B4-BE49-F238E27FC236}">
                <a16:creationId xmlns:a16="http://schemas.microsoft.com/office/drawing/2014/main" id="{AC2A5F22-73B5-FFDC-C3A4-F9D5A1CE8EED}"/>
              </a:ext>
            </a:extLst>
          </p:cNvPr>
          <p:cNvPicPr preferRelativeResize="0"/>
          <p:nvPr/>
        </p:nvPicPr>
        <p:blipFill rotWithShape="1">
          <a:blip r:embed="rId6">
            <a:alphaModFix/>
          </a:blip>
          <a:srcRect/>
          <a:stretch/>
        </p:blipFill>
        <p:spPr>
          <a:xfrm>
            <a:off x="8778240" y="1"/>
            <a:ext cx="3413760" cy="1295868"/>
          </a:xfrm>
          <a:prstGeom prst="rect">
            <a:avLst/>
          </a:prstGeom>
          <a:noFill/>
          <a:ln>
            <a:noFill/>
          </a:ln>
        </p:spPr>
      </p:pic>
      <p:sp>
        <p:nvSpPr>
          <p:cNvPr id="10" name="TextBox 9">
            <a:extLst>
              <a:ext uri="{FF2B5EF4-FFF2-40B4-BE49-F238E27FC236}">
                <a16:creationId xmlns:a16="http://schemas.microsoft.com/office/drawing/2014/main" id="{BADC5A1A-2893-D699-8240-E73CA8416969}"/>
              </a:ext>
            </a:extLst>
          </p:cNvPr>
          <p:cNvSpPr txBox="1"/>
          <p:nvPr/>
        </p:nvSpPr>
        <p:spPr>
          <a:xfrm>
            <a:off x="9544050" y="5373031"/>
            <a:ext cx="2430901" cy="1295868"/>
          </a:xfrm>
          <a:prstGeom prst="rect">
            <a:avLst/>
          </a:prstGeom>
          <a:noFill/>
          <a:ln w="38100">
            <a:solidFill>
              <a:schemeClr val="tx1"/>
            </a:solidFill>
          </a:ln>
        </p:spPr>
        <p:txBody>
          <a:bodyPr wrap="square" rtlCol="0">
            <a:spAutoFit/>
          </a:bodyPr>
          <a:lstStyle/>
          <a:p>
            <a:pPr algn="ctr">
              <a:lnSpc>
                <a:spcPct val="150000"/>
              </a:lnSpc>
            </a:pPr>
            <a:r>
              <a:rPr lang="en-GB" dirty="0"/>
              <a:t>Reduce </a:t>
            </a:r>
            <a:r>
              <a:rPr lang="en-GB" b="1" dirty="0">
                <a:solidFill>
                  <a:schemeClr val="accent2">
                    <a:lumMod val="40000"/>
                    <a:lumOff val="60000"/>
                  </a:schemeClr>
                </a:solidFill>
              </a:rPr>
              <a:t>Carbon</a:t>
            </a:r>
          </a:p>
          <a:p>
            <a:pPr algn="ctr">
              <a:lnSpc>
                <a:spcPct val="150000"/>
              </a:lnSpc>
            </a:pPr>
            <a:r>
              <a:rPr lang="en-GB" dirty="0"/>
              <a:t>Increase </a:t>
            </a:r>
            <a:r>
              <a:rPr lang="en-GB" b="1" dirty="0">
                <a:solidFill>
                  <a:schemeClr val="accent6">
                    <a:lumMod val="75000"/>
                  </a:schemeClr>
                </a:solidFill>
              </a:rPr>
              <a:t>Nature</a:t>
            </a:r>
          </a:p>
          <a:p>
            <a:pPr algn="ctr">
              <a:lnSpc>
                <a:spcPct val="150000"/>
              </a:lnSpc>
            </a:pPr>
            <a:r>
              <a:rPr lang="en-GB" dirty="0"/>
              <a:t>Boost </a:t>
            </a:r>
            <a:r>
              <a:rPr lang="en-GB" b="1" dirty="0">
                <a:solidFill>
                  <a:srgbClr val="0070C0"/>
                </a:solidFill>
              </a:rPr>
              <a:t>Wellbeing</a:t>
            </a:r>
            <a:r>
              <a:rPr lang="en-GB" dirty="0">
                <a:solidFill>
                  <a:schemeClr val="accent5">
                    <a:lumMod val="50000"/>
                  </a:schemeClr>
                </a:solidFill>
              </a:rPr>
              <a:t> </a:t>
            </a:r>
          </a:p>
        </p:txBody>
      </p:sp>
    </p:spTree>
    <p:extLst>
      <p:ext uri="{BB962C8B-B14F-4D97-AF65-F5344CB8AC3E}">
        <p14:creationId xmlns:p14="http://schemas.microsoft.com/office/powerpoint/2010/main" val="237228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59"/>
          <p:cNvSpPr txBox="1">
            <a:spLocks noGrp="1"/>
          </p:cNvSpPr>
          <p:nvPr>
            <p:ph type="title"/>
          </p:nvPr>
        </p:nvSpPr>
        <p:spPr>
          <a:xfrm>
            <a:off x="-30480" y="1825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None/>
            </a:pPr>
            <a:r>
              <a:rPr lang="en-US" dirty="0"/>
              <a:t>Understanding the Circular Economy:</a:t>
            </a:r>
            <a:br>
              <a:rPr lang="en-US" dirty="0"/>
            </a:br>
            <a:r>
              <a:rPr lang="en-US" dirty="0"/>
              <a:t>Any examples?</a:t>
            </a:r>
            <a:endParaRPr dirty="0"/>
          </a:p>
        </p:txBody>
      </p:sp>
      <p:sp>
        <p:nvSpPr>
          <p:cNvPr id="205" name="Google Shape;205;p59"/>
          <p:cNvSpPr txBox="1">
            <a:spLocks noGrp="1"/>
          </p:cNvSpPr>
          <p:nvPr>
            <p:ph type="body" idx="1"/>
          </p:nvPr>
        </p:nvSpPr>
        <p:spPr>
          <a:xfrm>
            <a:off x="0" y="1760970"/>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dirty="0"/>
              <a:t>What products demonstrate the Circular Economy?</a:t>
            </a:r>
            <a:endParaRPr dirty="0"/>
          </a:p>
          <a:p>
            <a:pPr marL="457200" lvl="0" indent="-342900" algn="l" rtl="0">
              <a:lnSpc>
                <a:spcPct val="90000"/>
              </a:lnSpc>
              <a:spcBef>
                <a:spcPts val="1000"/>
              </a:spcBef>
              <a:spcAft>
                <a:spcPts val="0"/>
              </a:spcAft>
              <a:buClr>
                <a:schemeClr val="dk1"/>
              </a:buClr>
              <a:buSzPts val="1800"/>
              <a:buChar char="•"/>
            </a:pPr>
            <a:r>
              <a:rPr lang="en-US" dirty="0"/>
              <a:t>Which local companies are already doing what they can?</a:t>
            </a:r>
            <a:endParaRPr dirty="0"/>
          </a:p>
          <a:p>
            <a:pPr marL="457200" lvl="0" indent="-228600" algn="l" rtl="0">
              <a:lnSpc>
                <a:spcPct val="90000"/>
              </a:lnSpc>
              <a:spcBef>
                <a:spcPts val="1000"/>
              </a:spcBef>
              <a:spcAft>
                <a:spcPts val="0"/>
              </a:spcAft>
              <a:buClr>
                <a:schemeClr val="dk1"/>
              </a:buClr>
              <a:buSzPts val="1800"/>
              <a:buNone/>
            </a:pPr>
            <a:endParaRPr dirty="0"/>
          </a:p>
        </p:txBody>
      </p:sp>
      <p:pic>
        <p:nvPicPr>
          <p:cNvPr id="2" name="Google Shape;156;p14">
            <a:extLst>
              <a:ext uri="{FF2B5EF4-FFF2-40B4-BE49-F238E27FC236}">
                <a16:creationId xmlns:a16="http://schemas.microsoft.com/office/drawing/2014/main" id="{865B3FA2-313E-6B9C-03FB-F2105496DF2E}"/>
              </a:ext>
            </a:extLst>
          </p:cNvPr>
          <p:cNvPicPr preferRelativeResize="0"/>
          <p:nvPr/>
        </p:nvPicPr>
        <p:blipFill rotWithShape="1">
          <a:blip r:embed="rId3">
            <a:alphaModFix/>
          </a:blip>
          <a:srcRect/>
          <a:stretch/>
        </p:blipFill>
        <p:spPr>
          <a:xfrm>
            <a:off x="8778240" y="1"/>
            <a:ext cx="3413760" cy="1295868"/>
          </a:xfrm>
          <a:prstGeom prst="rect">
            <a:avLst/>
          </a:prstGeom>
          <a:noFill/>
          <a:ln>
            <a:noFill/>
          </a:ln>
        </p:spPr>
      </p:pic>
      <p:sp>
        <p:nvSpPr>
          <p:cNvPr id="3" name="TextBox 2">
            <a:extLst>
              <a:ext uri="{FF2B5EF4-FFF2-40B4-BE49-F238E27FC236}">
                <a16:creationId xmlns:a16="http://schemas.microsoft.com/office/drawing/2014/main" id="{6678C611-AAED-D6EC-F7E2-8F9148E9552C}"/>
              </a:ext>
            </a:extLst>
          </p:cNvPr>
          <p:cNvSpPr txBox="1"/>
          <p:nvPr/>
        </p:nvSpPr>
        <p:spPr>
          <a:xfrm>
            <a:off x="9544050" y="5373031"/>
            <a:ext cx="2430901" cy="1295868"/>
          </a:xfrm>
          <a:prstGeom prst="rect">
            <a:avLst/>
          </a:prstGeom>
          <a:noFill/>
          <a:ln w="38100">
            <a:solidFill>
              <a:schemeClr val="tx1"/>
            </a:solidFill>
          </a:ln>
        </p:spPr>
        <p:txBody>
          <a:bodyPr wrap="square" rtlCol="0">
            <a:spAutoFit/>
          </a:bodyPr>
          <a:lstStyle/>
          <a:p>
            <a:pPr algn="ctr">
              <a:lnSpc>
                <a:spcPct val="150000"/>
              </a:lnSpc>
            </a:pPr>
            <a:r>
              <a:rPr lang="en-GB" dirty="0"/>
              <a:t>Reduce </a:t>
            </a:r>
            <a:r>
              <a:rPr lang="en-GB" b="1" dirty="0">
                <a:solidFill>
                  <a:schemeClr val="accent2">
                    <a:lumMod val="40000"/>
                    <a:lumOff val="60000"/>
                  </a:schemeClr>
                </a:solidFill>
              </a:rPr>
              <a:t>Carbon</a:t>
            </a:r>
          </a:p>
          <a:p>
            <a:pPr algn="ctr">
              <a:lnSpc>
                <a:spcPct val="150000"/>
              </a:lnSpc>
            </a:pPr>
            <a:r>
              <a:rPr lang="en-GB" dirty="0"/>
              <a:t>Increase </a:t>
            </a:r>
            <a:r>
              <a:rPr lang="en-GB" b="1" dirty="0">
                <a:solidFill>
                  <a:schemeClr val="accent6">
                    <a:lumMod val="75000"/>
                  </a:schemeClr>
                </a:solidFill>
              </a:rPr>
              <a:t>Nature</a:t>
            </a:r>
          </a:p>
          <a:p>
            <a:pPr algn="ctr">
              <a:lnSpc>
                <a:spcPct val="150000"/>
              </a:lnSpc>
            </a:pPr>
            <a:r>
              <a:rPr lang="en-GB" dirty="0"/>
              <a:t>Boost </a:t>
            </a:r>
            <a:r>
              <a:rPr lang="en-GB" b="1" dirty="0">
                <a:solidFill>
                  <a:srgbClr val="0070C0"/>
                </a:solidFill>
              </a:rPr>
              <a:t>Wellbeing</a:t>
            </a:r>
            <a:r>
              <a:rPr lang="en-GB" dirty="0">
                <a:solidFill>
                  <a:schemeClr val="accent5">
                    <a:lumMod val="50000"/>
                  </a:schemeClr>
                </a:solidFill>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60"/>
          <p:cNvSpPr txBox="1">
            <a:spLocks noGrp="1"/>
          </p:cNvSpPr>
          <p:nvPr>
            <p:ph type="title"/>
          </p:nvPr>
        </p:nvSpPr>
        <p:spPr>
          <a:xfrm>
            <a:off x="4984039" y="113172"/>
            <a:ext cx="5186976" cy="128253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sz="4400" dirty="0"/>
              <a:t>What can you and your community do?</a:t>
            </a:r>
            <a:endParaRPr sz="4400" dirty="0"/>
          </a:p>
        </p:txBody>
      </p:sp>
      <p:sp>
        <p:nvSpPr>
          <p:cNvPr id="211" name="Google Shape;211;p60"/>
          <p:cNvSpPr txBox="1">
            <a:spLocks noGrp="1"/>
          </p:cNvSpPr>
          <p:nvPr>
            <p:ph type="body" idx="1"/>
          </p:nvPr>
        </p:nvSpPr>
        <p:spPr>
          <a:xfrm>
            <a:off x="5029200" y="1487108"/>
            <a:ext cx="5385851" cy="5212674"/>
          </a:xfrm>
          <a:prstGeom prst="rect">
            <a:avLst/>
          </a:prstGeom>
          <a:noFill/>
          <a:ln>
            <a:noFill/>
          </a:ln>
        </p:spPr>
        <p:txBody>
          <a:bodyPr spcFirstLastPara="1" wrap="square" lIns="91425" tIns="45700" rIns="91425" bIns="45700" anchor="t" anchorCtr="0">
            <a:normAutofit fontScale="85000" lnSpcReduction="10000"/>
          </a:bodyPr>
          <a:lstStyle/>
          <a:p>
            <a:pPr marL="177800" lvl="0" indent="0" algn="l" rtl="0">
              <a:lnSpc>
                <a:spcPct val="90000"/>
              </a:lnSpc>
              <a:spcBef>
                <a:spcPts val="1000"/>
              </a:spcBef>
              <a:spcAft>
                <a:spcPts val="0"/>
              </a:spcAft>
              <a:buClr>
                <a:schemeClr val="dk1"/>
              </a:buClr>
              <a:buSzPts val="1600"/>
              <a:buNone/>
            </a:pPr>
            <a:r>
              <a:rPr lang="en-US" sz="2000" dirty="0"/>
              <a:t>ECO Action recommend taking action at 3 levels</a:t>
            </a:r>
            <a:endParaRPr dirty="0"/>
          </a:p>
          <a:p>
            <a:pPr marL="177800" lvl="0" indent="0" algn="l" rtl="0">
              <a:lnSpc>
                <a:spcPct val="90000"/>
              </a:lnSpc>
              <a:spcBef>
                <a:spcPts val="1000"/>
              </a:spcBef>
              <a:spcAft>
                <a:spcPts val="0"/>
              </a:spcAft>
              <a:buClr>
                <a:schemeClr val="dk1"/>
              </a:buClr>
              <a:buSzPts val="1600"/>
              <a:buNone/>
            </a:pPr>
            <a:r>
              <a:rPr lang="en-US" sz="2800" b="1" dirty="0">
                <a:solidFill>
                  <a:schemeClr val="accent1"/>
                </a:solidFill>
              </a:rPr>
              <a:t>Personal</a:t>
            </a:r>
            <a:endParaRPr sz="2000" b="1" dirty="0">
              <a:solidFill>
                <a:schemeClr val="accent1"/>
              </a:solidFill>
            </a:endParaRPr>
          </a:p>
          <a:p>
            <a:pPr marL="114300" lvl="0" indent="0" algn="l" rtl="0">
              <a:lnSpc>
                <a:spcPct val="90000"/>
              </a:lnSpc>
              <a:spcBef>
                <a:spcPts val="1000"/>
              </a:spcBef>
              <a:spcAft>
                <a:spcPts val="0"/>
              </a:spcAft>
              <a:buClr>
                <a:schemeClr val="dk1"/>
              </a:buClr>
              <a:buSzPts val="1800"/>
            </a:pPr>
            <a:r>
              <a:rPr lang="en-US" sz="2000" dirty="0"/>
              <a:t>Examples </a:t>
            </a:r>
          </a:p>
          <a:p>
            <a:pPr marL="114300" lvl="0" indent="0" algn="l" rtl="0">
              <a:lnSpc>
                <a:spcPct val="90000"/>
              </a:lnSpc>
              <a:spcBef>
                <a:spcPts val="1000"/>
              </a:spcBef>
              <a:spcAft>
                <a:spcPts val="0"/>
              </a:spcAft>
              <a:buClr>
                <a:schemeClr val="dk1"/>
              </a:buClr>
              <a:buSzPts val="1800"/>
            </a:pPr>
            <a:r>
              <a:rPr lang="en-GB" dirty="0"/>
              <a:t>How can ‘you’ influence </a:t>
            </a:r>
          </a:p>
          <a:p>
            <a:pPr marL="571500" lvl="1" indent="0" algn="l" rtl="0">
              <a:lnSpc>
                <a:spcPct val="90000"/>
              </a:lnSpc>
              <a:spcBef>
                <a:spcPts val="500"/>
              </a:spcBef>
              <a:spcAft>
                <a:spcPts val="0"/>
              </a:spcAft>
              <a:buSzPts val="1800"/>
            </a:pPr>
            <a:r>
              <a:rPr lang="en-GB" dirty="0"/>
              <a:t>Sustainable design?</a:t>
            </a:r>
          </a:p>
          <a:p>
            <a:pPr marL="571500" lvl="1" indent="0" algn="l" rtl="0">
              <a:lnSpc>
                <a:spcPct val="90000"/>
              </a:lnSpc>
              <a:spcBef>
                <a:spcPts val="500"/>
              </a:spcBef>
              <a:spcAft>
                <a:spcPts val="0"/>
              </a:spcAft>
              <a:buSzPts val="1800"/>
            </a:pPr>
            <a:r>
              <a:rPr lang="en-GB" dirty="0"/>
              <a:t>Sustainable distribution?</a:t>
            </a:r>
          </a:p>
          <a:p>
            <a:pPr marL="114300" lvl="0" indent="0" algn="l" rtl="0">
              <a:lnSpc>
                <a:spcPct val="90000"/>
              </a:lnSpc>
              <a:spcBef>
                <a:spcPts val="1000"/>
              </a:spcBef>
              <a:spcAft>
                <a:spcPts val="0"/>
              </a:spcAft>
              <a:buClr>
                <a:schemeClr val="dk1"/>
              </a:buClr>
              <a:buSzPts val="1800"/>
            </a:pPr>
            <a:r>
              <a:rPr lang="en-GB" dirty="0"/>
              <a:t>How can you reduce Residual Waste?</a:t>
            </a:r>
          </a:p>
          <a:p>
            <a:pPr marL="114300" lvl="0" indent="0" algn="l" rtl="0">
              <a:lnSpc>
                <a:spcPct val="90000"/>
              </a:lnSpc>
              <a:spcBef>
                <a:spcPts val="1000"/>
              </a:spcBef>
              <a:spcAft>
                <a:spcPts val="0"/>
              </a:spcAft>
              <a:buClr>
                <a:schemeClr val="dk1"/>
              </a:buClr>
              <a:buSzPts val="1800"/>
            </a:pPr>
            <a:r>
              <a:rPr lang="en-GB" dirty="0"/>
              <a:t>Be more Circular?</a:t>
            </a:r>
          </a:p>
          <a:p>
            <a:pPr marL="177800" lvl="0" indent="0" algn="l" rtl="0">
              <a:lnSpc>
                <a:spcPct val="90000"/>
              </a:lnSpc>
              <a:spcBef>
                <a:spcPts val="1000"/>
              </a:spcBef>
              <a:spcAft>
                <a:spcPts val="0"/>
              </a:spcAft>
              <a:buClr>
                <a:schemeClr val="dk1"/>
              </a:buClr>
              <a:buSzPts val="1600"/>
              <a:buNone/>
            </a:pPr>
            <a:r>
              <a:rPr lang="en-US" sz="2800" b="1" dirty="0">
                <a:solidFill>
                  <a:schemeClr val="accent1"/>
                </a:solidFill>
              </a:rPr>
              <a:t>Community</a:t>
            </a:r>
            <a:endParaRPr sz="2000" b="1" dirty="0">
              <a:solidFill>
                <a:schemeClr val="accent1"/>
              </a:solidFill>
            </a:endParaRPr>
          </a:p>
          <a:p>
            <a:pPr marL="177800" lvl="0" indent="0" algn="l" rtl="0">
              <a:lnSpc>
                <a:spcPct val="90000"/>
              </a:lnSpc>
              <a:spcBef>
                <a:spcPts val="1000"/>
              </a:spcBef>
              <a:spcAft>
                <a:spcPts val="0"/>
              </a:spcAft>
              <a:buClr>
                <a:schemeClr val="dk1"/>
              </a:buClr>
              <a:buSzPts val="1600"/>
              <a:buNone/>
            </a:pPr>
            <a:r>
              <a:rPr lang="en-US" sz="2000" dirty="0"/>
              <a:t>Join together as you can make a bigger difference</a:t>
            </a:r>
          </a:p>
          <a:p>
            <a:pPr marL="177800" lvl="0" indent="0" algn="l" rtl="0">
              <a:lnSpc>
                <a:spcPct val="90000"/>
              </a:lnSpc>
              <a:spcBef>
                <a:spcPts val="1000"/>
              </a:spcBef>
              <a:spcAft>
                <a:spcPts val="0"/>
              </a:spcAft>
              <a:buClr>
                <a:schemeClr val="dk1"/>
              </a:buClr>
              <a:buSzPts val="1600"/>
              <a:buNone/>
            </a:pPr>
            <a:r>
              <a:rPr lang="en-GB" sz="2000" dirty="0"/>
              <a:t>Use ECO Action services, Partners and Community Space</a:t>
            </a:r>
            <a:endParaRPr sz="2000" dirty="0"/>
          </a:p>
          <a:p>
            <a:pPr marL="177800" lvl="0" indent="0" algn="l" rtl="0">
              <a:lnSpc>
                <a:spcPct val="90000"/>
              </a:lnSpc>
              <a:spcBef>
                <a:spcPts val="1000"/>
              </a:spcBef>
              <a:spcAft>
                <a:spcPts val="0"/>
              </a:spcAft>
              <a:buClr>
                <a:schemeClr val="dk1"/>
              </a:buClr>
              <a:buSzPts val="1600"/>
              <a:buNone/>
            </a:pPr>
            <a:endParaRPr sz="2000" dirty="0"/>
          </a:p>
          <a:p>
            <a:pPr marL="177800" lvl="0" indent="0" algn="l" rtl="0">
              <a:lnSpc>
                <a:spcPct val="90000"/>
              </a:lnSpc>
              <a:spcBef>
                <a:spcPts val="1000"/>
              </a:spcBef>
              <a:spcAft>
                <a:spcPts val="0"/>
              </a:spcAft>
              <a:buClr>
                <a:schemeClr val="dk1"/>
              </a:buClr>
              <a:buSzPts val="1600"/>
              <a:buNone/>
            </a:pPr>
            <a:r>
              <a:rPr lang="en-US" sz="2800" b="1" dirty="0">
                <a:solidFill>
                  <a:schemeClr val="accent1"/>
                </a:solidFill>
              </a:rPr>
              <a:t>National</a:t>
            </a:r>
            <a:endParaRPr sz="2000" b="1" dirty="0">
              <a:solidFill>
                <a:schemeClr val="accent1"/>
              </a:solidFill>
            </a:endParaRPr>
          </a:p>
          <a:p>
            <a:pPr marL="177800" lvl="0" indent="0" algn="l" rtl="0">
              <a:lnSpc>
                <a:spcPct val="90000"/>
              </a:lnSpc>
              <a:spcBef>
                <a:spcPts val="1000"/>
              </a:spcBef>
              <a:spcAft>
                <a:spcPts val="0"/>
              </a:spcAft>
              <a:buClr>
                <a:schemeClr val="dk1"/>
              </a:buClr>
              <a:buSzPts val="1600"/>
              <a:buNone/>
            </a:pPr>
            <a:r>
              <a:rPr lang="en-US" sz="2000" dirty="0"/>
              <a:t>e.g. Lobby your MP to do more for the planet.</a:t>
            </a:r>
            <a:endParaRPr dirty="0"/>
          </a:p>
          <a:p>
            <a:pPr marL="177800" lvl="0" indent="0" algn="l" rtl="0">
              <a:lnSpc>
                <a:spcPct val="90000"/>
              </a:lnSpc>
              <a:spcBef>
                <a:spcPts val="1000"/>
              </a:spcBef>
              <a:spcAft>
                <a:spcPts val="0"/>
              </a:spcAft>
              <a:buClr>
                <a:schemeClr val="dk1"/>
              </a:buClr>
              <a:buSzPts val="1600"/>
              <a:buNone/>
            </a:pPr>
            <a:r>
              <a:rPr lang="en-US" sz="2000" dirty="0"/>
              <a:t>e.g. Join a national </a:t>
            </a:r>
            <a:r>
              <a:rPr lang="en-US" sz="2000" dirty="0" err="1"/>
              <a:t>organisation</a:t>
            </a:r>
            <a:r>
              <a:rPr lang="en-US" sz="2000" dirty="0"/>
              <a:t> who is pushing the Government to do more, faster</a:t>
            </a:r>
            <a:endParaRPr sz="2000" dirty="0"/>
          </a:p>
        </p:txBody>
      </p:sp>
      <p:pic>
        <p:nvPicPr>
          <p:cNvPr id="212" name="Google Shape;212;p60"/>
          <p:cNvPicPr preferRelativeResize="0"/>
          <p:nvPr/>
        </p:nvPicPr>
        <p:blipFill rotWithShape="1">
          <a:blip r:embed="rId3">
            <a:alphaModFix/>
          </a:blip>
          <a:srcRect/>
          <a:stretch/>
        </p:blipFill>
        <p:spPr>
          <a:xfrm>
            <a:off x="535618" y="641267"/>
            <a:ext cx="4251550" cy="6015037"/>
          </a:xfrm>
          <a:prstGeom prst="rect">
            <a:avLst/>
          </a:prstGeom>
          <a:noFill/>
          <a:ln>
            <a:noFill/>
          </a:ln>
        </p:spPr>
      </p:pic>
      <p:cxnSp>
        <p:nvCxnSpPr>
          <p:cNvPr id="213" name="Google Shape;213;p60"/>
          <p:cNvCxnSpPr>
            <a:cxnSpLocks/>
          </p:cNvCxnSpPr>
          <p:nvPr/>
        </p:nvCxnSpPr>
        <p:spPr>
          <a:xfrm flipH="1">
            <a:off x="4419600" y="2667000"/>
            <a:ext cx="609600" cy="594360"/>
          </a:xfrm>
          <a:prstGeom prst="straightConnector1">
            <a:avLst/>
          </a:prstGeom>
          <a:noFill/>
          <a:ln w="57150" cap="flat" cmpd="sng">
            <a:solidFill>
              <a:srgbClr val="3E6EC2"/>
            </a:solidFill>
            <a:prstDash val="solid"/>
            <a:round/>
            <a:headEnd type="none" w="sm" len="sm"/>
            <a:tailEnd type="triangle" w="med" len="med"/>
          </a:ln>
        </p:spPr>
      </p:cxnSp>
      <p:sp>
        <p:nvSpPr>
          <p:cNvPr id="214" name="Google Shape;214;p60"/>
          <p:cNvSpPr txBox="1"/>
          <p:nvPr/>
        </p:nvSpPr>
        <p:spPr>
          <a:xfrm>
            <a:off x="10034350" y="2149000"/>
            <a:ext cx="2240400" cy="17178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Always think - </a:t>
            </a:r>
            <a:endParaRPr sz="2000" b="0" i="0" u="none" strike="noStrike" cap="none">
              <a:solidFill>
                <a:schemeClr val="dk1"/>
              </a:solidFill>
              <a:latin typeface="Calibri"/>
              <a:ea typeface="Calibri"/>
              <a:cs typeface="Calibri"/>
              <a:sym typeface="Calibri"/>
            </a:endParaRPr>
          </a:p>
          <a:p>
            <a:pPr marL="0" marR="0" lvl="0" indent="0" algn="l" rtl="0">
              <a:lnSpc>
                <a:spcPct val="107000"/>
              </a:lnSpc>
              <a:spcBef>
                <a:spcPts val="0"/>
              </a:spcBef>
              <a:spcAft>
                <a:spcPts val="0"/>
              </a:spcAft>
              <a:buClr>
                <a:srgbClr val="000000"/>
              </a:buClr>
              <a:buSzPts val="2000"/>
              <a:buFont typeface="Arial"/>
              <a:buNone/>
            </a:pPr>
            <a:r>
              <a:rPr lang="en-US" sz="2000" b="0" i="0" u="sng" strike="noStrike" cap="none">
                <a:solidFill>
                  <a:schemeClr val="dk1"/>
                </a:solidFill>
                <a:latin typeface="Calibri"/>
                <a:ea typeface="Calibri"/>
                <a:cs typeface="Calibri"/>
                <a:sym typeface="Calibri"/>
              </a:rPr>
              <a:t>First</a:t>
            </a:r>
            <a:r>
              <a:rPr lang="en-US" sz="2000" b="0" i="0" u="none" strike="noStrike" cap="none">
                <a:solidFill>
                  <a:schemeClr val="dk1"/>
                </a:solidFill>
                <a:latin typeface="Calibri"/>
                <a:ea typeface="Calibri"/>
                <a:cs typeface="Calibri"/>
                <a:sym typeface="Calibri"/>
              </a:rPr>
              <a:t> </a:t>
            </a:r>
            <a:r>
              <a:rPr lang="en-US" sz="2000" b="1" i="0" u="none" strike="noStrike" cap="none">
                <a:solidFill>
                  <a:srgbClr val="538135"/>
                </a:solidFill>
                <a:latin typeface="Calibri"/>
                <a:ea typeface="Calibri"/>
                <a:cs typeface="Calibri"/>
                <a:sym typeface="Calibri"/>
              </a:rPr>
              <a:t>Refuse</a:t>
            </a:r>
            <a:r>
              <a:rPr lang="en-US" sz="2000" b="0" i="0" u="none" strike="noStrike" cap="none">
                <a:solidFill>
                  <a:schemeClr val="dk1"/>
                </a:solidFill>
                <a:latin typeface="Calibri"/>
                <a:ea typeface="Calibri"/>
                <a:cs typeface="Calibri"/>
                <a:sym typeface="Calibri"/>
              </a:rPr>
              <a:t>, then </a:t>
            </a:r>
            <a:r>
              <a:rPr lang="en-US" sz="2000" b="1" i="0" u="none" strike="noStrike" cap="none">
                <a:solidFill>
                  <a:srgbClr val="538135"/>
                </a:solidFill>
                <a:latin typeface="Calibri"/>
                <a:ea typeface="Calibri"/>
                <a:cs typeface="Calibri"/>
                <a:sym typeface="Calibri"/>
              </a:rPr>
              <a:t>Reduce</a:t>
            </a:r>
            <a:r>
              <a:rPr lang="en-US" sz="2000" b="0" i="0" u="none" strike="noStrike" cap="none">
                <a:solidFill>
                  <a:schemeClr val="dk1"/>
                </a:solidFill>
                <a:latin typeface="Calibri"/>
                <a:ea typeface="Calibri"/>
                <a:cs typeface="Calibri"/>
                <a:sym typeface="Calibri"/>
              </a:rPr>
              <a:t>, </a:t>
            </a:r>
            <a:r>
              <a:rPr lang="en-US" sz="2000" b="1" i="0" u="none" strike="noStrike" cap="none">
                <a:solidFill>
                  <a:srgbClr val="538135"/>
                </a:solidFill>
                <a:latin typeface="Calibri"/>
                <a:ea typeface="Calibri"/>
                <a:cs typeface="Calibri"/>
                <a:sym typeface="Calibri"/>
              </a:rPr>
              <a:t>Reuse</a:t>
            </a:r>
            <a:r>
              <a:rPr lang="en-US" sz="2000" b="0" i="0" u="none" strike="noStrike" cap="none">
                <a:solidFill>
                  <a:schemeClr val="dk1"/>
                </a:solidFill>
                <a:latin typeface="Calibri"/>
                <a:ea typeface="Calibri"/>
                <a:cs typeface="Calibri"/>
                <a:sym typeface="Calibri"/>
              </a:rPr>
              <a:t>,</a:t>
            </a:r>
            <a:r>
              <a:rPr lang="en-US" sz="2000" b="1" i="0" u="none" strike="noStrike" cap="none">
                <a:solidFill>
                  <a:srgbClr val="538135"/>
                </a:solidFill>
                <a:latin typeface="Calibri"/>
                <a:ea typeface="Calibri"/>
                <a:cs typeface="Calibri"/>
                <a:sym typeface="Calibri"/>
              </a:rPr>
              <a:t> Repair,</a:t>
            </a:r>
            <a:r>
              <a:rPr lang="en-US" sz="2000" b="0" i="0" u="none" strike="noStrike" cap="none">
                <a:solidFill>
                  <a:schemeClr val="dk1"/>
                </a:solidFill>
                <a:latin typeface="Calibri"/>
                <a:ea typeface="Calibri"/>
                <a:cs typeface="Calibri"/>
                <a:sym typeface="Calibri"/>
              </a:rPr>
              <a:t> </a:t>
            </a:r>
            <a:r>
              <a:rPr lang="en-US" sz="2000" b="1" i="0" u="none" strike="noStrike" cap="none">
                <a:solidFill>
                  <a:srgbClr val="538135"/>
                </a:solidFill>
                <a:latin typeface="Calibri"/>
                <a:ea typeface="Calibri"/>
                <a:cs typeface="Calibri"/>
                <a:sym typeface="Calibri"/>
              </a:rPr>
              <a:t>Repurpose,</a:t>
            </a:r>
            <a:r>
              <a:rPr lang="en-US" sz="2000" b="0" i="0" u="none" strike="noStrike" cap="none">
                <a:solidFill>
                  <a:srgbClr val="538135"/>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and </a:t>
            </a:r>
            <a:r>
              <a:rPr lang="en-US" sz="2000" b="0" i="0" u="sng" strike="noStrike" cap="none">
                <a:solidFill>
                  <a:schemeClr val="dk1"/>
                </a:solidFill>
                <a:latin typeface="Calibri"/>
                <a:ea typeface="Calibri"/>
                <a:cs typeface="Calibri"/>
                <a:sym typeface="Calibri"/>
              </a:rPr>
              <a:t>finally</a:t>
            </a:r>
            <a:r>
              <a:rPr lang="en-US" sz="2000" b="0" i="0" u="none" strike="noStrike" cap="none">
                <a:solidFill>
                  <a:schemeClr val="dk1"/>
                </a:solidFill>
                <a:latin typeface="Calibri"/>
                <a:ea typeface="Calibri"/>
                <a:cs typeface="Calibri"/>
                <a:sym typeface="Calibri"/>
              </a:rPr>
              <a:t> </a:t>
            </a:r>
            <a:r>
              <a:rPr lang="en-US" sz="2000" b="1" i="0" u="none" strike="noStrike" cap="none">
                <a:solidFill>
                  <a:srgbClr val="538135"/>
                </a:solidFill>
                <a:latin typeface="Calibri"/>
                <a:ea typeface="Calibri"/>
                <a:cs typeface="Calibri"/>
                <a:sym typeface="Calibri"/>
              </a:rPr>
              <a:t>Recycle</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
          <p:cNvPicPr preferRelativeResize="0"/>
          <p:nvPr/>
        </p:nvPicPr>
        <p:blipFill rotWithShape="1">
          <a:blip r:embed="rId3">
            <a:alphaModFix/>
          </a:blip>
          <a:srcRect l="5533" t="80970" r="7883"/>
          <a:stretch/>
        </p:blipFill>
        <p:spPr>
          <a:xfrm>
            <a:off x="615142" y="3509963"/>
            <a:ext cx="9626138" cy="2962100"/>
          </a:xfrm>
          <a:prstGeom prst="rect">
            <a:avLst/>
          </a:prstGeom>
          <a:noFill/>
          <a:ln>
            <a:noFill/>
          </a:ln>
        </p:spPr>
      </p:pic>
      <p:sp>
        <p:nvSpPr>
          <p:cNvPr id="220" name="Google Shape;220;p1"/>
          <p:cNvSpPr txBox="1">
            <a:spLocks noGrp="1"/>
          </p:cNvSpPr>
          <p:nvPr>
            <p:ph type="ctrTitle"/>
          </p:nvPr>
        </p:nvSpPr>
        <p:spPr>
          <a:xfrm>
            <a:off x="1524000" y="1030778"/>
            <a:ext cx="9144000" cy="231725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11111"/>
              <a:buFont typeface="Calibri"/>
              <a:buNone/>
            </a:pPr>
            <a:r>
              <a:rPr lang="en-US" b="1" dirty="0"/>
              <a:t>Develop your own</a:t>
            </a:r>
            <a:br>
              <a:rPr lang="en-US" b="1" dirty="0"/>
            </a:br>
            <a:r>
              <a:rPr lang="en-US" b="1" dirty="0"/>
              <a:t>Personal/Community Group</a:t>
            </a:r>
            <a:endParaRPr b="1" dirty="0"/>
          </a:p>
          <a:p>
            <a:pPr marL="0" lvl="0" indent="0" algn="ctr" rtl="0">
              <a:lnSpc>
                <a:spcPct val="90000"/>
              </a:lnSpc>
              <a:spcBef>
                <a:spcPts val="0"/>
              </a:spcBef>
              <a:spcAft>
                <a:spcPts val="0"/>
              </a:spcAft>
              <a:buClr>
                <a:schemeClr val="dk1"/>
              </a:buClr>
              <a:buSzPct val="111111"/>
              <a:buFont typeface="Calibri"/>
              <a:buNone/>
            </a:pPr>
            <a:r>
              <a:rPr lang="en-US" b="1" dirty="0"/>
              <a:t>Action Plan</a:t>
            </a:r>
            <a:endParaRPr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6" name="Google Shape;226;p29"/>
          <p:cNvSpPr/>
          <p:nvPr/>
        </p:nvSpPr>
        <p:spPr>
          <a:xfrm flipH="1">
            <a:off x="5124897" y="0"/>
            <a:ext cx="7067100" cy="2111075"/>
          </a:xfrm>
          <a:prstGeom prst="rect">
            <a:avLst/>
          </a:prstGeom>
          <a:gradFill>
            <a:gsLst>
              <a:gs pos="0">
                <a:srgbClr val="FFFFFF">
                  <a:alpha val="0"/>
                </a:srgbClr>
              </a:gs>
              <a:gs pos="19000">
                <a:srgbClr val="FFFFFF">
                  <a:alpha val="36470"/>
                </a:srgbClr>
              </a:gs>
              <a:gs pos="35000">
                <a:srgbClr val="FFFFFF">
                  <a:alpha val="75686"/>
                </a:srgbClr>
              </a:gs>
              <a:gs pos="48000">
                <a:schemeClr val="lt1"/>
              </a:gs>
              <a:gs pos="100000">
                <a:schemeClr val="lt1"/>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7" name="Google Shape;227;p29"/>
          <p:cNvPicPr preferRelativeResize="0"/>
          <p:nvPr/>
        </p:nvPicPr>
        <p:blipFill rotWithShape="1">
          <a:blip r:embed="rId3">
            <a:alphaModFix/>
          </a:blip>
          <a:srcRect/>
          <a:stretch/>
        </p:blipFill>
        <p:spPr>
          <a:xfrm>
            <a:off x="6721434" y="178985"/>
            <a:ext cx="5348370" cy="3416020"/>
          </a:xfrm>
          <a:prstGeom prst="rect">
            <a:avLst/>
          </a:prstGeom>
          <a:noFill/>
          <a:ln>
            <a:noFill/>
          </a:ln>
        </p:spPr>
      </p:pic>
      <p:sp>
        <p:nvSpPr>
          <p:cNvPr id="2" name="TextBox 1">
            <a:extLst>
              <a:ext uri="{FF2B5EF4-FFF2-40B4-BE49-F238E27FC236}">
                <a16:creationId xmlns:a16="http://schemas.microsoft.com/office/drawing/2014/main" id="{5D5B8B02-795C-63ED-08B0-9CC5EB7A165A}"/>
              </a:ext>
            </a:extLst>
          </p:cNvPr>
          <p:cNvSpPr txBox="1"/>
          <p:nvPr/>
        </p:nvSpPr>
        <p:spPr>
          <a:xfrm>
            <a:off x="145274" y="366366"/>
            <a:ext cx="4851754" cy="1323439"/>
          </a:xfrm>
          <a:prstGeom prst="rect">
            <a:avLst/>
          </a:prstGeom>
          <a:noFill/>
          <a:ln w="28575">
            <a:solidFill>
              <a:schemeClr val="accent6">
                <a:lumMod val="75000"/>
              </a:schemeClr>
            </a:solidFill>
          </a:ln>
        </p:spPr>
        <p:txBody>
          <a:bodyPr wrap="square" rtlCol="0">
            <a:spAutoFit/>
          </a:bodyPr>
          <a:lstStyle>
            <a:defPPr marR="0" lvl="0" algn="l" rtl="0">
              <a:lnSpc>
                <a:spcPct val="100000"/>
              </a:lnSpc>
              <a:spcBef>
                <a:spcPts val="0"/>
              </a:spcBef>
              <a:spcAft>
                <a:spcPts val="0"/>
              </a:spcAft>
              <a:defRPr/>
            </a:defPPr>
            <a:lvl1pPr>
              <a:defRPr sz="2400"/>
            </a:lvl1pPr>
          </a:lstStyle>
          <a:p>
            <a:r>
              <a:rPr lang="en-GB" sz="2000" dirty="0"/>
              <a:t>We want to help you save money (and carbon) on your energy bills so please complete our survey </a:t>
            </a:r>
          </a:p>
          <a:p>
            <a:r>
              <a:rPr lang="en-GB" sz="2000" dirty="0"/>
              <a:t>To show us which events you would like.</a:t>
            </a:r>
          </a:p>
        </p:txBody>
      </p:sp>
      <p:pic>
        <p:nvPicPr>
          <p:cNvPr id="3" name="Picture 2">
            <a:extLst>
              <a:ext uri="{FF2B5EF4-FFF2-40B4-BE49-F238E27FC236}">
                <a16:creationId xmlns:a16="http://schemas.microsoft.com/office/drawing/2014/main" id="{3C6070ED-F0A5-95E9-BE8C-7E4C479F26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8630" y="370265"/>
            <a:ext cx="1344045" cy="1339546"/>
          </a:xfrm>
          <a:prstGeom prst="rect">
            <a:avLst/>
          </a:prstGeom>
        </p:spPr>
      </p:pic>
      <p:sp>
        <p:nvSpPr>
          <p:cNvPr id="7" name="TextBox 6">
            <a:extLst>
              <a:ext uri="{FF2B5EF4-FFF2-40B4-BE49-F238E27FC236}">
                <a16:creationId xmlns:a16="http://schemas.microsoft.com/office/drawing/2014/main" id="{9A42707D-C322-F91E-1AF1-F8F710A9B19D}"/>
              </a:ext>
            </a:extLst>
          </p:cNvPr>
          <p:cNvSpPr txBox="1"/>
          <p:nvPr/>
        </p:nvSpPr>
        <p:spPr>
          <a:xfrm>
            <a:off x="145274" y="5177517"/>
            <a:ext cx="6267401" cy="1384995"/>
          </a:xfrm>
          <a:prstGeom prst="rect">
            <a:avLst/>
          </a:prstGeom>
          <a:noFill/>
          <a:ln w="28575">
            <a:solidFill>
              <a:schemeClr val="accent6">
                <a:lumMod val="75000"/>
              </a:schemeClr>
            </a:solidFill>
          </a:ln>
        </p:spPr>
        <p:txBody>
          <a:bodyPr wrap="square" rtlCol="0">
            <a:spAutoFit/>
          </a:bodyPr>
          <a:lstStyle/>
          <a:p>
            <a:r>
              <a:rPr lang="en-GB" sz="2000" dirty="0"/>
              <a:t>Your local Repair Cafés – Saturdays</a:t>
            </a:r>
          </a:p>
          <a:p>
            <a:pPr>
              <a:tabLst>
                <a:tab pos="1787525" algn="l"/>
                <a:tab pos="2962275" algn="l"/>
                <a:tab pos="4040188" algn="l"/>
              </a:tabLst>
            </a:pPr>
            <a:r>
              <a:rPr lang="en-GB" sz="1600" dirty="0"/>
              <a:t>Maidenhead	12th Oct	  9</a:t>
            </a:r>
            <a:r>
              <a:rPr lang="en-GB" sz="1600" baseline="30000" dirty="0"/>
              <a:t>th</a:t>
            </a:r>
            <a:r>
              <a:rPr lang="en-GB" sz="1600" dirty="0"/>
              <a:t> Nov	7</a:t>
            </a:r>
            <a:r>
              <a:rPr lang="en-GB" sz="1600" baseline="30000" dirty="0"/>
              <a:t>th</a:t>
            </a:r>
            <a:r>
              <a:rPr lang="en-GB" sz="1600" dirty="0"/>
              <a:t> Dec</a:t>
            </a:r>
          </a:p>
          <a:p>
            <a:pPr>
              <a:tabLst>
                <a:tab pos="1787525" algn="l"/>
                <a:tab pos="2962275" algn="l"/>
                <a:tab pos="4040188" algn="l"/>
              </a:tabLst>
            </a:pPr>
            <a:r>
              <a:rPr lang="en-GB" sz="1600" dirty="0"/>
              <a:t>Windsor	19</a:t>
            </a:r>
            <a:r>
              <a:rPr lang="en-GB" sz="1600" baseline="30000" dirty="0"/>
              <a:t>th</a:t>
            </a:r>
            <a:r>
              <a:rPr lang="en-GB" sz="1600" dirty="0"/>
              <a:t> Oct	23</a:t>
            </a:r>
            <a:r>
              <a:rPr lang="en-GB" sz="1600" baseline="30000" dirty="0"/>
              <a:t>rd</a:t>
            </a:r>
            <a:r>
              <a:rPr lang="en-GB" sz="1600" dirty="0"/>
              <a:t> Nov</a:t>
            </a:r>
          </a:p>
          <a:p>
            <a:pPr>
              <a:tabLst>
                <a:tab pos="1787525" algn="l"/>
                <a:tab pos="2962275" algn="l"/>
                <a:tab pos="4040188" algn="l"/>
              </a:tabLst>
            </a:pPr>
            <a:r>
              <a:rPr lang="en-GB" sz="1600" dirty="0" err="1"/>
              <a:t>Wraysb</a:t>
            </a:r>
            <a:r>
              <a:rPr lang="en-GB" sz="1600" dirty="0"/>
              <a:t>.&amp; Horton	26</a:t>
            </a:r>
            <a:r>
              <a:rPr lang="en-GB" sz="1600" baseline="30000" dirty="0"/>
              <a:t>th</a:t>
            </a:r>
            <a:r>
              <a:rPr lang="en-GB" sz="1600" dirty="0"/>
              <a:t> Oct	30</a:t>
            </a:r>
            <a:r>
              <a:rPr lang="en-GB" sz="1600" baseline="30000" dirty="0"/>
              <a:t>th</a:t>
            </a:r>
            <a:r>
              <a:rPr lang="en-GB" sz="1600" dirty="0"/>
              <a:t> Nov</a:t>
            </a:r>
          </a:p>
          <a:p>
            <a:pPr>
              <a:tabLst>
                <a:tab pos="1787525" algn="l"/>
                <a:tab pos="2962275" algn="l"/>
                <a:tab pos="4040188" algn="l"/>
              </a:tabLst>
            </a:pPr>
            <a:r>
              <a:rPr lang="en-GB" sz="1600" dirty="0"/>
              <a:t>Slough	26</a:t>
            </a:r>
            <a:r>
              <a:rPr lang="en-GB" sz="1600" baseline="30000" dirty="0"/>
              <a:t>th</a:t>
            </a:r>
            <a:r>
              <a:rPr lang="en-GB" sz="1600" dirty="0"/>
              <a:t> Oct	30</a:t>
            </a:r>
            <a:r>
              <a:rPr lang="en-GB" sz="1600" baseline="30000" dirty="0"/>
              <a:t>th</a:t>
            </a:r>
            <a:r>
              <a:rPr lang="en-GB" sz="1600" dirty="0"/>
              <a:t> Nov</a:t>
            </a:r>
          </a:p>
        </p:txBody>
      </p:sp>
      <p:sp>
        <p:nvSpPr>
          <p:cNvPr id="8" name="TextBox 7">
            <a:extLst>
              <a:ext uri="{FF2B5EF4-FFF2-40B4-BE49-F238E27FC236}">
                <a16:creationId xmlns:a16="http://schemas.microsoft.com/office/drawing/2014/main" id="{07ED6F37-4E93-8A07-E875-AFF863E943BF}"/>
              </a:ext>
            </a:extLst>
          </p:cNvPr>
          <p:cNvSpPr txBox="1"/>
          <p:nvPr/>
        </p:nvSpPr>
        <p:spPr>
          <a:xfrm>
            <a:off x="145274" y="3692707"/>
            <a:ext cx="6267401" cy="1077218"/>
          </a:xfrm>
          <a:prstGeom prst="rect">
            <a:avLst/>
          </a:prstGeom>
          <a:noFill/>
          <a:ln w="28575">
            <a:solidFill>
              <a:schemeClr val="accent6">
                <a:lumMod val="75000"/>
              </a:schemeClr>
            </a:solidFill>
          </a:ln>
        </p:spPr>
        <p:txBody>
          <a:bodyPr wrap="square" rtlCol="0">
            <a:spAutoFit/>
          </a:bodyPr>
          <a:lstStyle>
            <a:defPPr marR="0" lvl="0" algn="l" rtl="0">
              <a:lnSpc>
                <a:spcPct val="100000"/>
              </a:lnSpc>
              <a:spcBef>
                <a:spcPts val="0"/>
              </a:spcBef>
              <a:spcAft>
                <a:spcPts val="0"/>
              </a:spcAft>
            </a:defPPr>
            <a:lvl1pPr>
              <a:defRPr sz="2400"/>
            </a:lvl1pPr>
          </a:lstStyle>
          <a:p>
            <a:r>
              <a:rPr lang="en-GB" sz="2000" dirty="0"/>
              <a:t>Greenpeace &amp; The Climate Coalition </a:t>
            </a:r>
          </a:p>
          <a:p>
            <a:r>
              <a:rPr lang="en-GB" sz="2000" dirty="0"/>
              <a:t>“National Day of Action” </a:t>
            </a:r>
            <a:r>
              <a:rPr lang="en-GB" b="1" dirty="0"/>
              <a:t>Saturday 12th October</a:t>
            </a:r>
            <a:endParaRPr lang="en-GB" sz="2000" b="1" dirty="0"/>
          </a:p>
          <a:p>
            <a:r>
              <a:rPr lang="en-GB" sz="2000" dirty="0"/>
              <a:t>Come and meet your (Maidenhead) MP in our hub </a:t>
            </a:r>
          </a:p>
        </p:txBody>
      </p:sp>
      <p:sp>
        <p:nvSpPr>
          <p:cNvPr id="10" name="TextBox 9">
            <a:extLst>
              <a:ext uri="{FF2B5EF4-FFF2-40B4-BE49-F238E27FC236}">
                <a16:creationId xmlns:a16="http://schemas.microsoft.com/office/drawing/2014/main" id="{142012A2-0EF9-767A-4B6E-5DAB73053EC4}"/>
              </a:ext>
            </a:extLst>
          </p:cNvPr>
          <p:cNvSpPr txBox="1"/>
          <p:nvPr/>
        </p:nvSpPr>
        <p:spPr>
          <a:xfrm>
            <a:off x="145274" y="2366301"/>
            <a:ext cx="6267401" cy="707886"/>
          </a:xfrm>
          <a:prstGeom prst="rect">
            <a:avLst/>
          </a:prstGeom>
          <a:noFill/>
          <a:ln w="28575">
            <a:solidFill>
              <a:schemeClr val="accent6">
                <a:lumMod val="75000"/>
              </a:schemeClr>
            </a:solidFill>
          </a:ln>
        </p:spPr>
        <p:txBody>
          <a:bodyPr wrap="square" rtlCol="0">
            <a:spAutoFit/>
          </a:bodyPr>
          <a:lstStyle>
            <a:defPPr marR="0" lvl="0" algn="l" rtl="0">
              <a:lnSpc>
                <a:spcPct val="100000"/>
              </a:lnSpc>
              <a:spcBef>
                <a:spcPts val="0"/>
              </a:spcBef>
              <a:spcAft>
                <a:spcPts val="0"/>
              </a:spcAft>
              <a:defRPr/>
            </a:defPPr>
            <a:lvl1pPr>
              <a:defRPr sz="2400"/>
            </a:lvl1pPr>
          </a:lstStyle>
          <a:p>
            <a:r>
              <a:rPr lang="en-GB" sz="2000" dirty="0"/>
              <a:t>DraughtBusters! We will save you money by stopping your draughts. </a:t>
            </a:r>
            <a:r>
              <a:rPr lang="en-GB" sz="1800" dirty="0"/>
              <a:t>Email </a:t>
            </a:r>
            <a:r>
              <a:rPr lang="en-GB" sz="1800" dirty="0">
                <a:hlinkClick r:id="rId5"/>
              </a:rPr>
              <a:t>rbwmdraughtbusters@gmail.com</a:t>
            </a:r>
            <a:r>
              <a:rPr lang="en-GB" sz="1800" dirty="0"/>
              <a:t> </a:t>
            </a:r>
            <a:endParaRPr lang="en-GB" sz="2000" dirty="0"/>
          </a:p>
        </p:txBody>
      </p:sp>
      <p:cxnSp>
        <p:nvCxnSpPr>
          <p:cNvPr id="13" name="Straight Arrow Connector 12">
            <a:extLst>
              <a:ext uri="{FF2B5EF4-FFF2-40B4-BE49-F238E27FC236}">
                <a16:creationId xmlns:a16="http://schemas.microsoft.com/office/drawing/2014/main" id="{A0DE419F-683E-C822-BEF6-8A8210B7C985}"/>
              </a:ext>
            </a:extLst>
          </p:cNvPr>
          <p:cNvCxnSpPr>
            <a:cxnSpLocks/>
          </p:cNvCxnSpPr>
          <p:nvPr/>
        </p:nvCxnSpPr>
        <p:spPr>
          <a:xfrm>
            <a:off x="2707574" y="1177370"/>
            <a:ext cx="2185060" cy="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DCB98AF-25AF-099D-DA44-D42D7FAE8D25}"/>
              </a:ext>
            </a:extLst>
          </p:cNvPr>
          <p:cNvSpPr txBox="1"/>
          <p:nvPr/>
        </p:nvSpPr>
        <p:spPr>
          <a:xfrm>
            <a:off x="8204242" y="3733297"/>
            <a:ext cx="3842484" cy="707886"/>
          </a:xfrm>
          <a:prstGeom prst="rect">
            <a:avLst/>
          </a:prstGeom>
          <a:noFill/>
          <a:ln w="28575">
            <a:solidFill>
              <a:schemeClr val="accent6">
                <a:lumMod val="75000"/>
              </a:schemeClr>
            </a:solidFill>
          </a:ln>
        </p:spPr>
        <p:txBody>
          <a:bodyPr wrap="square" rtlCol="0">
            <a:spAutoFit/>
          </a:bodyPr>
          <a:lstStyle>
            <a:defPPr marR="0" lvl="0" algn="l" rtl="0">
              <a:lnSpc>
                <a:spcPct val="100000"/>
              </a:lnSpc>
              <a:spcBef>
                <a:spcPts val="0"/>
              </a:spcBef>
              <a:spcAft>
                <a:spcPts val="0"/>
              </a:spcAft>
              <a:defRPr/>
            </a:defPPr>
            <a:lvl1pPr>
              <a:defRPr sz="2400"/>
            </a:lvl1pPr>
          </a:lstStyle>
          <a:p>
            <a:r>
              <a:rPr lang="en-GB" sz="2000" dirty="0"/>
              <a:t>Borrow items from our</a:t>
            </a:r>
          </a:p>
          <a:p>
            <a:r>
              <a:rPr lang="en-GB" sz="2000" dirty="0"/>
              <a:t> Share-a-LoT</a:t>
            </a:r>
          </a:p>
        </p:txBody>
      </p:sp>
      <p:pic>
        <p:nvPicPr>
          <p:cNvPr id="16" name="Picture 15">
            <a:extLst>
              <a:ext uri="{FF2B5EF4-FFF2-40B4-BE49-F238E27FC236}">
                <a16:creationId xmlns:a16="http://schemas.microsoft.com/office/drawing/2014/main" id="{4CA40B2B-7B03-04B8-6598-16EF99507ED4}"/>
              </a:ext>
            </a:extLst>
          </p:cNvPr>
          <p:cNvPicPr>
            <a:picLocks noChangeAspect="1"/>
          </p:cNvPicPr>
          <p:nvPr/>
        </p:nvPicPr>
        <p:blipFill>
          <a:blip r:embed="rId6"/>
          <a:stretch>
            <a:fillRect/>
          </a:stretch>
        </p:blipFill>
        <p:spPr>
          <a:xfrm>
            <a:off x="6921549" y="3654262"/>
            <a:ext cx="1070545" cy="1070545"/>
          </a:xfrm>
          <a:prstGeom prst="rect">
            <a:avLst/>
          </a:prstGeom>
        </p:spPr>
      </p:pic>
      <p:sp>
        <p:nvSpPr>
          <p:cNvPr id="17" name="TextBox 16">
            <a:extLst>
              <a:ext uri="{FF2B5EF4-FFF2-40B4-BE49-F238E27FC236}">
                <a16:creationId xmlns:a16="http://schemas.microsoft.com/office/drawing/2014/main" id="{2F8B34E3-43A2-B2DD-0B16-AB9CE951D481}"/>
              </a:ext>
            </a:extLst>
          </p:cNvPr>
          <p:cNvSpPr txBox="1"/>
          <p:nvPr/>
        </p:nvSpPr>
        <p:spPr>
          <a:xfrm>
            <a:off x="7030191" y="5067462"/>
            <a:ext cx="5016533" cy="400110"/>
          </a:xfrm>
          <a:prstGeom prst="rect">
            <a:avLst/>
          </a:prstGeom>
          <a:noFill/>
          <a:ln w="28575">
            <a:solidFill>
              <a:schemeClr val="accent6">
                <a:lumMod val="75000"/>
              </a:schemeClr>
            </a:solidFill>
          </a:ln>
        </p:spPr>
        <p:txBody>
          <a:bodyPr wrap="square" rtlCol="0">
            <a:spAutoFit/>
          </a:bodyPr>
          <a:lstStyle>
            <a:defPPr marR="0" lvl="0" algn="l" rtl="0">
              <a:lnSpc>
                <a:spcPct val="100000"/>
              </a:lnSpc>
              <a:spcBef>
                <a:spcPts val="0"/>
              </a:spcBef>
              <a:spcAft>
                <a:spcPts val="0"/>
              </a:spcAft>
              <a:defRPr/>
            </a:defPPr>
            <a:lvl1pPr>
              <a:defRPr sz="2400"/>
            </a:lvl1pPr>
          </a:lstStyle>
          <a:p>
            <a:r>
              <a:rPr lang="en-GB" sz="2000" dirty="0"/>
              <a:t>Come to our new Eco Café in our hub</a:t>
            </a:r>
          </a:p>
        </p:txBody>
      </p:sp>
      <p:pic>
        <p:nvPicPr>
          <p:cNvPr id="20" name="Picture 19">
            <a:extLst>
              <a:ext uri="{FF2B5EF4-FFF2-40B4-BE49-F238E27FC236}">
                <a16:creationId xmlns:a16="http://schemas.microsoft.com/office/drawing/2014/main" id="{204C87EC-91B8-DA4E-7746-9DD3280E1A3C}"/>
              </a:ext>
            </a:extLst>
          </p:cNvPr>
          <p:cNvPicPr>
            <a:picLocks noChangeAspect="1"/>
          </p:cNvPicPr>
          <p:nvPr/>
        </p:nvPicPr>
        <p:blipFill>
          <a:blip r:embed="rId7"/>
          <a:srcRect l="3642" t="9545" r="7990" b="7340"/>
          <a:stretch/>
        </p:blipFill>
        <p:spPr>
          <a:xfrm>
            <a:off x="8204242" y="5753689"/>
            <a:ext cx="2124132" cy="808823"/>
          </a:xfrm>
          <a:prstGeom prst="rect">
            <a:avLst/>
          </a:prstGeom>
        </p:spPr>
      </p:pic>
      <p:pic>
        <p:nvPicPr>
          <p:cNvPr id="22" name="Picture 21">
            <a:extLst>
              <a:ext uri="{FF2B5EF4-FFF2-40B4-BE49-F238E27FC236}">
                <a16:creationId xmlns:a16="http://schemas.microsoft.com/office/drawing/2014/main" id="{F0931AC5-1A69-FBDE-634D-B7D659362B38}"/>
              </a:ext>
            </a:extLst>
          </p:cNvPr>
          <p:cNvPicPr>
            <a:picLocks noChangeAspect="1"/>
          </p:cNvPicPr>
          <p:nvPr/>
        </p:nvPicPr>
        <p:blipFill>
          <a:blip r:embed="rId8"/>
          <a:stretch>
            <a:fillRect/>
          </a:stretch>
        </p:blipFill>
        <p:spPr>
          <a:xfrm>
            <a:off x="6921549" y="5593333"/>
            <a:ext cx="1099633" cy="1099633"/>
          </a:xfrm>
          <a:prstGeom prst="rect">
            <a:avLst/>
          </a:prstGeom>
        </p:spPr>
      </p:pic>
    </p:spTree>
    <p:extLst>
      <p:ext uri="{BB962C8B-B14F-4D97-AF65-F5344CB8AC3E}">
        <p14:creationId xmlns:p14="http://schemas.microsoft.com/office/powerpoint/2010/main" val="4137330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C17A9-FFE6-54E6-A426-D891FAD5AE36}"/>
              </a:ext>
            </a:extLst>
          </p:cNvPr>
          <p:cNvSpPr>
            <a:spLocks noGrp="1"/>
          </p:cNvSpPr>
          <p:nvPr>
            <p:ph type="title"/>
          </p:nvPr>
        </p:nvSpPr>
        <p:spPr/>
        <p:txBody>
          <a:bodyPr/>
          <a:lstStyle/>
          <a:p>
            <a:r>
              <a:rPr lang="en-US" dirty="0">
                <a:latin typeface="Hatty With Punctuation" panose="020B0604020202020204" charset="0"/>
              </a:rPr>
              <a:t>What is ECO action?</a:t>
            </a:r>
            <a:endParaRPr lang="en-GB" dirty="0">
              <a:latin typeface="Hatty With Punctuation" panose="020B0604020202020204" charset="0"/>
            </a:endParaRPr>
          </a:p>
        </p:txBody>
      </p:sp>
      <p:sp>
        <p:nvSpPr>
          <p:cNvPr id="3" name="Text Placeholder 2">
            <a:extLst>
              <a:ext uri="{FF2B5EF4-FFF2-40B4-BE49-F238E27FC236}">
                <a16:creationId xmlns:a16="http://schemas.microsoft.com/office/drawing/2014/main" id="{D75DC630-D41E-413C-BFFD-D34DF155C42F}"/>
              </a:ext>
            </a:extLst>
          </p:cNvPr>
          <p:cNvSpPr>
            <a:spLocks noGrp="1"/>
          </p:cNvSpPr>
          <p:nvPr>
            <p:ph type="body" idx="1"/>
          </p:nvPr>
        </p:nvSpPr>
        <p:spPr>
          <a:xfrm>
            <a:off x="636104" y="1825625"/>
            <a:ext cx="8842514" cy="4351338"/>
          </a:xfrm>
        </p:spPr>
        <p:txBody>
          <a:bodyPr/>
          <a:lstStyle/>
          <a:p>
            <a:pPr marL="114300" indent="0">
              <a:buNone/>
            </a:pPr>
            <a:r>
              <a:rPr lang="en-US" dirty="0">
                <a:latin typeface="Hatty With Punctuation" panose="020B0604020202020204" charset="0"/>
              </a:rPr>
              <a:t>Mission</a:t>
            </a:r>
          </a:p>
          <a:p>
            <a:pPr marL="114300" indent="0">
              <a:lnSpc>
                <a:spcPct val="107000"/>
              </a:lnSpc>
              <a:spcAft>
                <a:spcPts val="800"/>
              </a:spcAft>
              <a:buNone/>
            </a:pPr>
            <a:r>
              <a:rPr lang="en-GB" sz="2400" b="1"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engage with </a:t>
            </a:r>
            <a:r>
              <a:rPr lang="en-GB" sz="2400" b="1" i="1"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and help </a:t>
            </a:r>
            <a:r>
              <a:rPr lang="en-GB" sz="2400" b="1"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local people to take action on biodiversity loss and climate change, through activities, events, advice and partnerships, for the benefit of our whole community and our planet.</a:t>
            </a:r>
            <a:endParaRPr lang="en-GB"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en-US" sz="4000" dirty="0"/>
          </a:p>
          <a:p>
            <a:pPr marL="114300" indent="0">
              <a:buNone/>
            </a:pPr>
            <a:endParaRPr lang="en-GB" dirty="0"/>
          </a:p>
        </p:txBody>
      </p:sp>
      <p:sp>
        <p:nvSpPr>
          <p:cNvPr id="4" name="TextBox 3">
            <a:extLst>
              <a:ext uri="{FF2B5EF4-FFF2-40B4-BE49-F238E27FC236}">
                <a16:creationId xmlns:a16="http://schemas.microsoft.com/office/drawing/2014/main" id="{A7EAB921-56D1-15F1-51C6-6F16E06CF704}"/>
              </a:ext>
            </a:extLst>
          </p:cNvPr>
          <p:cNvSpPr txBox="1"/>
          <p:nvPr/>
        </p:nvSpPr>
        <p:spPr>
          <a:xfrm>
            <a:off x="9544050" y="5373031"/>
            <a:ext cx="2430901" cy="1295868"/>
          </a:xfrm>
          <a:prstGeom prst="rect">
            <a:avLst/>
          </a:prstGeom>
          <a:noFill/>
          <a:ln w="38100">
            <a:solidFill>
              <a:schemeClr val="tx1"/>
            </a:solidFill>
          </a:ln>
        </p:spPr>
        <p:txBody>
          <a:bodyPr wrap="square" rtlCol="0">
            <a:spAutoFit/>
          </a:bodyPr>
          <a:lstStyle/>
          <a:p>
            <a:pPr algn="ctr">
              <a:lnSpc>
                <a:spcPct val="150000"/>
              </a:lnSpc>
            </a:pPr>
            <a:r>
              <a:rPr lang="en-GB" dirty="0"/>
              <a:t>Reduce </a:t>
            </a:r>
            <a:r>
              <a:rPr lang="en-GB" b="1" dirty="0">
                <a:solidFill>
                  <a:schemeClr val="accent2">
                    <a:lumMod val="40000"/>
                    <a:lumOff val="60000"/>
                  </a:schemeClr>
                </a:solidFill>
              </a:rPr>
              <a:t>Carbon</a:t>
            </a:r>
          </a:p>
          <a:p>
            <a:pPr algn="ctr">
              <a:lnSpc>
                <a:spcPct val="150000"/>
              </a:lnSpc>
            </a:pPr>
            <a:r>
              <a:rPr lang="en-GB" dirty="0"/>
              <a:t>Increase </a:t>
            </a:r>
            <a:r>
              <a:rPr lang="en-GB" b="1" dirty="0">
                <a:solidFill>
                  <a:schemeClr val="accent6">
                    <a:lumMod val="75000"/>
                  </a:schemeClr>
                </a:solidFill>
              </a:rPr>
              <a:t>Nature</a:t>
            </a:r>
          </a:p>
          <a:p>
            <a:pPr algn="ctr">
              <a:lnSpc>
                <a:spcPct val="150000"/>
              </a:lnSpc>
            </a:pPr>
            <a:r>
              <a:rPr lang="en-GB" dirty="0"/>
              <a:t>Boost </a:t>
            </a:r>
            <a:r>
              <a:rPr lang="en-GB" b="1" dirty="0">
                <a:solidFill>
                  <a:srgbClr val="0070C0"/>
                </a:solidFill>
              </a:rPr>
              <a:t>Wellbeing</a:t>
            </a:r>
            <a:r>
              <a:rPr lang="en-GB" dirty="0">
                <a:solidFill>
                  <a:schemeClr val="accent5">
                    <a:lumMod val="50000"/>
                  </a:schemeClr>
                </a:solidFill>
              </a:rPr>
              <a:t> </a:t>
            </a:r>
          </a:p>
        </p:txBody>
      </p:sp>
    </p:spTree>
    <p:extLst>
      <p:ext uri="{BB962C8B-B14F-4D97-AF65-F5344CB8AC3E}">
        <p14:creationId xmlns:p14="http://schemas.microsoft.com/office/powerpoint/2010/main" val="2951185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C17A9-FFE6-54E6-A426-D891FAD5AE36}"/>
              </a:ext>
            </a:extLst>
          </p:cNvPr>
          <p:cNvSpPr>
            <a:spLocks noGrp="1"/>
          </p:cNvSpPr>
          <p:nvPr>
            <p:ph type="title"/>
          </p:nvPr>
        </p:nvSpPr>
        <p:spPr/>
        <p:txBody>
          <a:bodyPr/>
          <a:lstStyle/>
          <a:p>
            <a:r>
              <a:rPr lang="en-US" dirty="0">
                <a:latin typeface="Hatty With Punctuation" panose="020B0604020202020204" charset="0"/>
              </a:rPr>
              <a:t>What is ECO action?</a:t>
            </a:r>
            <a:endParaRPr lang="en-GB" dirty="0">
              <a:latin typeface="Hatty With Punctuation" panose="020B0604020202020204" charset="0"/>
            </a:endParaRPr>
          </a:p>
        </p:txBody>
      </p:sp>
      <p:sp>
        <p:nvSpPr>
          <p:cNvPr id="3" name="Text Placeholder 2">
            <a:extLst>
              <a:ext uri="{FF2B5EF4-FFF2-40B4-BE49-F238E27FC236}">
                <a16:creationId xmlns:a16="http://schemas.microsoft.com/office/drawing/2014/main" id="{D75DC630-D41E-413C-BFFD-D34DF155C42F}"/>
              </a:ext>
            </a:extLst>
          </p:cNvPr>
          <p:cNvSpPr>
            <a:spLocks noGrp="1"/>
          </p:cNvSpPr>
          <p:nvPr>
            <p:ph type="body" idx="1"/>
          </p:nvPr>
        </p:nvSpPr>
        <p:spPr>
          <a:xfrm>
            <a:off x="636104" y="1825625"/>
            <a:ext cx="8842514" cy="4351338"/>
          </a:xfrm>
        </p:spPr>
        <p:txBody>
          <a:bodyPr/>
          <a:lstStyle/>
          <a:p>
            <a:pPr marL="114300" indent="0">
              <a:buNone/>
            </a:pPr>
            <a:r>
              <a:rPr lang="en-US" dirty="0">
                <a:latin typeface="Hatty With Punctuation" panose="020B0604020202020204" charset="0"/>
              </a:rPr>
              <a:t>Mission</a:t>
            </a:r>
          </a:p>
          <a:p>
            <a:pPr marL="114300" indent="0">
              <a:lnSpc>
                <a:spcPct val="107000"/>
              </a:lnSpc>
              <a:spcAft>
                <a:spcPts val="800"/>
              </a:spcAft>
              <a:buNone/>
            </a:pPr>
            <a:r>
              <a:rPr lang="en-GB" sz="2400" b="1"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engage with </a:t>
            </a:r>
            <a:r>
              <a:rPr lang="en-GB" sz="2400" b="1" i="1"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and help </a:t>
            </a:r>
            <a:r>
              <a:rPr lang="en-GB" sz="2400" b="1"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local people to take action on biodiversity loss and climate change, through activities, events, advice and partnerships, for the benefit of our whole community and our planet.’</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en-US" sz="4000" dirty="0"/>
          </a:p>
          <a:p>
            <a:pPr marL="114300" indent="0">
              <a:buNone/>
            </a:pPr>
            <a:endParaRPr lang="en-GB" dirty="0"/>
          </a:p>
        </p:txBody>
      </p:sp>
      <p:sp>
        <p:nvSpPr>
          <p:cNvPr id="5" name="TextBox 4">
            <a:extLst>
              <a:ext uri="{FF2B5EF4-FFF2-40B4-BE49-F238E27FC236}">
                <a16:creationId xmlns:a16="http://schemas.microsoft.com/office/drawing/2014/main" id="{5CF3B854-BEB5-94EC-AA9F-E85BFDD50EA5}"/>
              </a:ext>
            </a:extLst>
          </p:cNvPr>
          <p:cNvSpPr txBox="1"/>
          <p:nvPr/>
        </p:nvSpPr>
        <p:spPr>
          <a:xfrm>
            <a:off x="7000875" y="3812433"/>
            <a:ext cx="3771900" cy="2499467"/>
          </a:xfrm>
          <a:prstGeom prst="rect">
            <a:avLst/>
          </a:prstGeom>
          <a:noFill/>
          <a:ln w="38100">
            <a:noFill/>
          </a:ln>
        </p:spPr>
        <p:txBody>
          <a:bodyPr wrap="square" rtlCol="0">
            <a:spAutoFit/>
          </a:bodyPr>
          <a:lstStyle/>
          <a:p>
            <a:pPr algn="ctr">
              <a:lnSpc>
                <a:spcPct val="150000"/>
              </a:lnSpc>
            </a:pPr>
            <a:r>
              <a:rPr lang="en-GB" sz="3600" dirty="0"/>
              <a:t>Reduce </a:t>
            </a:r>
            <a:r>
              <a:rPr lang="en-GB" sz="3600" b="1" dirty="0">
                <a:solidFill>
                  <a:schemeClr val="accent2">
                    <a:lumMod val="40000"/>
                    <a:lumOff val="60000"/>
                  </a:schemeClr>
                </a:solidFill>
              </a:rPr>
              <a:t>Carbon</a:t>
            </a:r>
          </a:p>
          <a:p>
            <a:pPr algn="ctr">
              <a:lnSpc>
                <a:spcPct val="150000"/>
              </a:lnSpc>
            </a:pPr>
            <a:r>
              <a:rPr lang="en-GB" sz="3600" dirty="0"/>
              <a:t>Increase </a:t>
            </a:r>
            <a:r>
              <a:rPr lang="en-GB" sz="3600" b="1" dirty="0">
                <a:solidFill>
                  <a:schemeClr val="accent6">
                    <a:lumMod val="75000"/>
                  </a:schemeClr>
                </a:solidFill>
              </a:rPr>
              <a:t>Nature</a:t>
            </a:r>
          </a:p>
          <a:p>
            <a:pPr algn="ctr">
              <a:lnSpc>
                <a:spcPct val="150000"/>
              </a:lnSpc>
            </a:pPr>
            <a:r>
              <a:rPr lang="en-GB" sz="3600" dirty="0"/>
              <a:t>Boost </a:t>
            </a:r>
            <a:r>
              <a:rPr lang="en-GB" sz="3600" b="1" dirty="0">
                <a:solidFill>
                  <a:srgbClr val="0070C0"/>
                </a:solidFill>
              </a:rPr>
              <a:t>Wellbeing</a:t>
            </a:r>
            <a:r>
              <a:rPr lang="en-GB" dirty="0">
                <a:solidFill>
                  <a:schemeClr val="accent5">
                    <a:lumMod val="50000"/>
                  </a:schemeClr>
                </a:solidFill>
              </a:rPr>
              <a:t> </a:t>
            </a:r>
          </a:p>
        </p:txBody>
      </p:sp>
      <p:pic>
        <p:nvPicPr>
          <p:cNvPr id="6" name="Google Shape;156;p14">
            <a:extLst>
              <a:ext uri="{FF2B5EF4-FFF2-40B4-BE49-F238E27FC236}">
                <a16:creationId xmlns:a16="http://schemas.microsoft.com/office/drawing/2014/main" id="{C21F7BAC-3CF7-67D6-AA22-0675CB9258A2}"/>
              </a:ext>
            </a:extLst>
          </p:cNvPr>
          <p:cNvPicPr preferRelativeResize="0"/>
          <p:nvPr/>
        </p:nvPicPr>
        <p:blipFill rotWithShape="1">
          <a:blip r:embed="rId2">
            <a:alphaModFix/>
          </a:blip>
          <a:srcRect/>
          <a:stretch/>
        </p:blipFill>
        <p:spPr>
          <a:xfrm>
            <a:off x="8420100" y="0"/>
            <a:ext cx="3771900" cy="1454043"/>
          </a:xfrm>
          <a:prstGeom prst="rect">
            <a:avLst/>
          </a:prstGeom>
          <a:noFill/>
          <a:ln>
            <a:noFill/>
          </a:ln>
        </p:spPr>
      </p:pic>
    </p:spTree>
    <p:extLst>
      <p:ext uri="{BB962C8B-B14F-4D97-AF65-F5344CB8AC3E}">
        <p14:creationId xmlns:p14="http://schemas.microsoft.com/office/powerpoint/2010/main" val="2246868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11396-F096-7057-A9A3-C74C5346DB73}"/>
              </a:ext>
            </a:extLst>
          </p:cNvPr>
          <p:cNvSpPr>
            <a:spLocks noGrp="1"/>
          </p:cNvSpPr>
          <p:nvPr>
            <p:ph type="title"/>
          </p:nvPr>
        </p:nvSpPr>
        <p:spPr/>
        <p:txBody>
          <a:bodyPr/>
          <a:lstStyle/>
          <a:p>
            <a:r>
              <a:rPr lang="en-US" dirty="0">
                <a:latin typeface="Hatty With Punctuation" panose="020B0604020202020204" charset="0"/>
              </a:rPr>
              <a:t>ECO Action Hub Journey</a:t>
            </a:r>
            <a:endParaRPr lang="en-GB" dirty="0">
              <a:latin typeface="Hatty With Punctuation" panose="020B0604020202020204" charset="0"/>
            </a:endParaRPr>
          </a:p>
        </p:txBody>
      </p:sp>
      <p:sp>
        <p:nvSpPr>
          <p:cNvPr id="3" name="Text Placeholder 2">
            <a:extLst>
              <a:ext uri="{FF2B5EF4-FFF2-40B4-BE49-F238E27FC236}">
                <a16:creationId xmlns:a16="http://schemas.microsoft.com/office/drawing/2014/main" id="{C8B1E9B6-3608-B003-7A4B-F8CEAE2C344C}"/>
              </a:ext>
            </a:extLst>
          </p:cNvPr>
          <p:cNvSpPr>
            <a:spLocks noGrp="1"/>
          </p:cNvSpPr>
          <p:nvPr>
            <p:ph type="body" idx="1"/>
          </p:nvPr>
        </p:nvSpPr>
        <p:spPr/>
        <p:txBody>
          <a:bodyPr/>
          <a:lstStyle/>
          <a:p>
            <a:endParaRPr lang="en-GB" dirty="0"/>
          </a:p>
        </p:txBody>
      </p:sp>
      <p:sp>
        <p:nvSpPr>
          <p:cNvPr id="4" name="Text Placeholder 3">
            <a:extLst>
              <a:ext uri="{FF2B5EF4-FFF2-40B4-BE49-F238E27FC236}">
                <a16:creationId xmlns:a16="http://schemas.microsoft.com/office/drawing/2014/main" id="{43DC42CE-02CD-2185-4634-BBF8B2D9AAE3}"/>
              </a:ext>
            </a:extLst>
          </p:cNvPr>
          <p:cNvSpPr>
            <a:spLocks noGrp="1"/>
          </p:cNvSpPr>
          <p:nvPr>
            <p:ph type="body" idx="2"/>
          </p:nvPr>
        </p:nvSpPr>
        <p:spPr/>
        <p:txBody>
          <a:bodyPr/>
          <a:lstStyle/>
          <a:p>
            <a:r>
              <a:rPr lang="en-GB" dirty="0"/>
              <a:t>Started in January 2022</a:t>
            </a:r>
          </a:p>
          <a:p>
            <a:r>
              <a:rPr lang="en-GB" dirty="0"/>
              <a:t>Have learned a lot!</a:t>
            </a:r>
          </a:p>
          <a:p>
            <a:r>
              <a:rPr lang="en-GB" dirty="0"/>
              <a:t>Talk about:</a:t>
            </a:r>
          </a:p>
          <a:p>
            <a:pPr lvl="1"/>
            <a:r>
              <a:rPr lang="en-GB" dirty="0"/>
              <a:t>Initial consultations</a:t>
            </a:r>
          </a:p>
          <a:p>
            <a:pPr lvl="1"/>
            <a:r>
              <a:rPr lang="en-GB" dirty="0"/>
              <a:t>What we wanted to do</a:t>
            </a:r>
          </a:p>
          <a:p>
            <a:pPr lvl="1"/>
            <a:r>
              <a:rPr lang="en-GB" dirty="0"/>
              <a:t>Initial plan</a:t>
            </a:r>
          </a:p>
          <a:p>
            <a:pPr lvl="1"/>
            <a:r>
              <a:rPr lang="en-GB" dirty="0"/>
              <a:t>Action</a:t>
            </a:r>
          </a:p>
          <a:p>
            <a:pPr lvl="1"/>
            <a:r>
              <a:rPr lang="en-GB" dirty="0"/>
              <a:t>Six month review</a:t>
            </a:r>
          </a:p>
          <a:p>
            <a:pPr lvl="1"/>
            <a:r>
              <a:rPr lang="en-GB" dirty="0"/>
              <a:t>Where are we now.</a:t>
            </a:r>
          </a:p>
          <a:p>
            <a:pPr lvl="1"/>
            <a:endParaRPr lang="en-GB" dirty="0"/>
          </a:p>
        </p:txBody>
      </p:sp>
      <p:pic>
        <p:nvPicPr>
          <p:cNvPr id="5" name="Picture 4">
            <a:extLst>
              <a:ext uri="{FF2B5EF4-FFF2-40B4-BE49-F238E27FC236}">
                <a16:creationId xmlns:a16="http://schemas.microsoft.com/office/drawing/2014/main" id="{B160865B-D377-2BC0-651F-6833072DBE73}"/>
              </a:ext>
            </a:extLst>
          </p:cNvPr>
          <p:cNvPicPr>
            <a:picLocks noChangeAspect="1"/>
          </p:cNvPicPr>
          <p:nvPr/>
        </p:nvPicPr>
        <p:blipFill>
          <a:blip r:embed="rId2"/>
          <a:srcRect l="14713" r="28761"/>
          <a:stretch/>
        </p:blipFill>
        <p:spPr>
          <a:xfrm>
            <a:off x="1017104" y="1424842"/>
            <a:ext cx="5078896" cy="4976786"/>
          </a:xfrm>
          <a:prstGeom prst="rect">
            <a:avLst/>
          </a:prstGeom>
          <a:ln w="53975">
            <a:solidFill>
              <a:schemeClr val="tx1"/>
            </a:solidFill>
          </a:ln>
        </p:spPr>
      </p:pic>
      <p:sp>
        <p:nvSpPr>
          <p:cNvPr id="7" name="TextBox 6">
            <a:extLst>
              <a:ext uri="{FF2B5EF4-FFF2-40B4-BE49-F238E27FC236}">
                <a16:creationId xmlns:a16="http://schemas.microsoft.com/office/drawing/2014/main" id="{FD5CD724-589B-FE6E-1A09-5BB7B0FD5945}"/>
              </a:ext>
            </a:extLst>
          </p:cNvPr>
          <p:cNvSpPr txBox="1"/>
          <p:nvPr/>
        </p:nvSpPr>
        <p:spPr>
          <a:xfrm>
            <a:off x="9544050" y="5373031"/>
            <a:ext cx="2430901" cy="1295868"/>
          </a:xfrm>
          <a:prstGeom prst="rect">
            <a:avLst/>
          </a:prstGeom>
          <a:noFill/>
          <a:ln w="38100">
            <a:solidFill>
              <a:schemeClr val="tx1"/>
            </a:solidFill>
          </a:ln>
        </p:spPr>
        <p:txBody>
          <a:bodyPr wrap="square" rtlCol="0">
            <a:spAutoFit/>
          </a:bodyPr>
          <a:lstStyle/>
          <a:p>
            <a:pPr algn="ctr">
              <a:lnSpc>
                <a:spcPct val="150000"/>
              </a:lnSpc>
            </a:pPr>
            <a:r>
              <a:rPr lang="en-GB" dirty="0"/>
              <a:t>Reduce </a:t>
            </a:r>
            <a:r>
              <a:rPr lang="en-GB" b="1" dirty="0">
                <a:solidFill>
                  <a:schemeClr val="accent2">
                    <a:lumMod val="40000"/>
                    <a:lumOff val="60000"/>
                  </a:schemeClr>
                </a:solidFill>
              </a:rPr>
              <a:t>Carbon</a:t>
            </a:r>
          </a:p>
          <a:p>
            <a:pPr algn="ctr">
              <a:lnSpc>
                <a:spcPct val="150000"/>
              </a:lnSpc>
            </a:pPr>
            <a:r>
              <a:rPr lang="en-GB" dirty="0"/>
              <a:t>Increase </a:t>
            </a:r>
            <a:r>
              <a:rPr lang="en-GB" b="1" dirty="0">
                <a:solidFill>
                  <a:schemeClr val="accent6">
                    <a:lumMod val="75000"/>
                  </a:schemeClr>
                </a:solidFill>
              </a:rPr>
              <a:t>Nature</a:t>
            </a:r>
          </a:p>
          <a:p>
            <a:pPr algn="ctr">
              <a:lnSpc>
                <a:spcPct val="150000"/>
              </a:lnSpc>
            </a:pPr>
            <a:r>
              <a:rPr lang="en-GB" dirty="0"/>
              <a:t>Boost </a:t>
            </a:r>
            <a:r>
              <a:rPr lang="en-GB" b="1" dirty="0">
                <a:solidFill>
                  <a:srgbClr val="0070C0"/>
                </a:solidFill>
              </a:rPr>
              <a:t>Wellbeing</a:t>
            </a:r>
            <a:r>
              <a:rPr lang="en-GB" dirty="0">
                <a:solidFill>
                  <a:schemeClr val="accent5">
                    <a:lumMod val="50000"/>
                  </a:schemeClr>
                </a:solidFill>
              </a:rPr>
              <a:t> </a:t>
            </a:r>
          </a:p>
        </p:txBody>
      </p:sp>
      <p:pic>
        <p:nvPicPr>
          <p:cNvPr id="8" name="Google Shape;156;p14">
            <a:extLst>
              <a:ext uri="{FF2B5EF4-FFF2-40B4-BE49-F238E27FC236}">
                <a16:creationId xmlns:a16="http://schemas.microsoft.com/office/drawing/2014/main" id="{141CEFF2-7883-74D3-C9D8-6D7E76906E4F}"/>
              </a:ext>
            </a:extLst>
          </p:cNvPr>
          <p:cNvPicPr preferRelativeResize="0"/>
          <p:nvPr/>
        </p:nvPicPr>
        <p:blipFill rotWithShape="1">
          <a:blip r:embed="rId3">
            <a:alphaModFix/>
          </a:blip>
          <a:srcRect/>
          <a:stretch/>
        </p:blipFill>
        <p:spPr>
          <a:xfrm>
            <a:off x="8420100" y="0"/>
            <a:ext cx="3771900" cy="1454043"/>
          </a:xfrm>
          <a:prstGeom prst="rect">
            <a:avLst/>
          </a:prstGeom>
          <a:noFill/>
          <a:ln>
            <a:noFill/>
          </a:ln>
        </p:spPr>
      </p:pic>
    </p:spTree>
    <p:extLst>
      <p:ext uri="{BB962C8B-B14F-4D97-AF65-F5344CB8AC3E}">
        <p14:creationId xmlns:p14="http://schemas.microsoft.com/office/powerpoint/2010/main" val="94225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F6ABF-901A-CD41-90A7-37DCC8A57837}"/>
              </a:ext>
            </a:extLst>
          </p:cNvPr>
          <p:cNvSpPr>
            <a:spLocks noGrp="1"/>
          </p:cNvSpPr>
          <p:nvPr>
            <p:ph type="title"/>
          </p:nvPr>
        </p:nvSpPr>
        <p:spPr>
          <a:xfrm>
            <a:off x="838200" y="818206"/>
            <a:ext cx="10515600" cy="1325563"/>
          </a:xfrm>
        </p:spPr>
        <p:txBody>
          <a:bodyPr/>
          <a:lstStyle/>
          <a:p>
            <a:r>
              <a:rPr lang="en-US" dirty="0">
                <a:latin typeface="Hatty With Punctuation" panose="020B0604020202020204" charset="0"/>
              </a:rPr>
              <a:t>Discussion: Who are you?</a:t>
            </a:r>
            <a:endParaRPr lang="en-GB" dirty="0">
              <a:latin typeface="Hatty With Punctuation" panose="020B0604020202020204" charset="0"/>
            </a:endParaRPr>
          </a:p>
        </p:txBody>
      </p:sp>
      <p:sp>
        <p:nvSpPr>
          <p:cNvPr id="3" name="Text Placeholder 2">
            <a:extLst>
              <a:ext uri="{FF2B5EF4-FFF2-40B4-BE49-F238E27FC236}">
                <a16:creationId xmlns:a16="http://schemas.microsoft.com/office/drawing/2014/main" id="{E6A614DD-2ED3-B510-B590-C653CBFD9291}"/>
              </a:ext>
            </a:extLst>
          </p:cNvPr>
          <p:cNvSpPr>
            <a:spLocks noGrp="1"/>
          </p:cNvSpPr>
          <p:nvPr>
            <p:ph type="body" idx="1"/>
          </p:nvPr>
        </p:nvSpPr>
        <p:spPr>
          <a:xfrm>
            <a:off x="838200" y="2506662"/>
            <a:ext cx="9925878" cy="4351338"/>
          </a:xfrm>
        </p:spPr>
        <p:txBody>
          <a:bodyPr/>
          <a:lstStyle/>
          <a:p>
            <a:r>
              <a:rPr lang="en-US" dirty="0"/>
              <a:t>Who are you?</a:t>
            </a:r>
          </a:p>
          <a:p>
            <a:r>
              <a:rPr lang="en-US" dirty="0"/>
              <a:t>Do you know what you want to do? </a:t>
            </a:r>
          </a:p>
          <a:p>
            <a:r>
              <a:rPr lang="en-US" dirty="0"/>
              <a:t>In how much detail?</a:t>
            </a:r>
          </a:p>
          <a:p>
            <a:r>
              <a:rPr lang="en-US" dirty="0"/>
              <a:t>Who are your stakeholders?</a:t>
            </a:r>
            <a:endParaRPr lang="en-GB" dirty="0"/>
          </a:p>
        </p:txBody>
      </p:sp>
      <p:pic>
        <p:nvPicPr>
          <p:cNvPr id="5" name="Graphic 4" descr="Meeting with solid fill">
            <a:extLst>
              <a:ext uri="{FF2B5EF4-FFF2-40B4-BE49-F238E27FC236}">
                <a16:creationId xmlns:a16="http://schemas.microsoft.com/office/drawing/2014/main" id="{7E8794A1-E9F2-14BD-D76A-E21B5C80BB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18854" y="2143769"/>
            <a:ext cx="3239529" cy="3239529"/>
          </a:xfrm>
          <a:prstGeom prst="rect">
            <a:avLst/>
          </a:prstGeom>
        </p:spPr>
      </p:pic>
      <p:sp>
        <p:nvSpPr>
          <p:cNvPr id="4" name="TextBox 3">
            <a:extLst>
              <a:ext uri="{FF2B5EF4-FFF2-40B4-BE49-F238E27FC236}">
                <a16:creationId xmlns:a16="http://schemas.microsoft.com/office/drawing/2014/main" id="{C8DEE770-BCB2-8082-9307-DF0FCCF262F1}"/>
              </a:ext>
            </a:extLst>
          </p:cNvPr>
          <p:cNvSpPr txBox="1"/>
          <p:nvPr/>
        </p:nvSpPr>
        <p:spPr>
          <a:xfrm>
            <a:off x="9544050" y="5373031"/>
            <a:ext cx="2430901" cy="1295868"/>
          </a:xfrm>
          <a:prstGeom prst="rect">
            <a:avLst/>
          </a:prstGeom>
          <a:noFill/>
          <a:ln w="38100">
            <a:solidFill>
              <a:schemeClr val="tx1"/>
            </a:solidFill>
          </a:ln>
        </p:spPr>
        <p:txBody>
          <a:bodyPr wrap="square" rtlCol="0">
            <a:spAutoFit/>
          </a:bodyPr>
          <a:lstStyle/>
          <a:p>
            <a:pPr algn="ctr">
              <a:lnSpc>
                <a:spcPct val="150000"/>
              </a:lnSpc>
            </a:pPr>
            <a:r>
              <a:rPr lang="en-GB" dirty="0"/>
              <a:t>Reduce </a:t>
            </a:r>
            <a:r>
              <a:rPr lang="en-GB" b="1" dirty="0">
                <a:solidFill>
                  <a:schemeClr val="accent2">
                    <a:lumMod val="40000"/>
                    <a:lumOff val="60000"/>
                  </a:schemeClr>
                </a:solidFill>
              </a:rPr>
              <a:t>Carbon</a:t>
            </a:r>
          </a:p>
          <a:p>
            <a:pPr algn="ctr">
              <a:lnSpc>
                <a:spcPct val="150000"/>
              </a:lnSpc>
            </a:pPr>
            <a:r>
              <a:rPr lang="en-GB" dirty="0"/>
              <a:t>Increase </a:t>
            </a:r>
            <a:r>
              <a:rPr lang="en-GB" b="1" dirty="0">
                <a:solidFill>
                  <a:schemeClr val="accent6">
                    <a:lumMod val="75000"/>
                  </a:schemeClr>
                </a:solidFill>
              </a:rPr>
              <a:t>Nature</a:t>
            </a:r>
          </a:p>
          <a:p>
            <a:pPr algn="ctr">
              <a:lnSpc>
                <a:spcPct val="150000"/>
              </a:lnSpc>
            </a:pPr>
            <a:r>
              <a:rPr lang="en-GB" dirty="0"/>
              <a:t>Boost </a:t>
            </a:r>
            <a:r>
              <a:rPr lang="en-GB" b="1" dirty="0">
                <a:solidFill>
                  <a:srgbClr val="0070C0"/>
                </a:solidFill>
              </a:rPr>
              <a:t>Wellbeing</a:t>
            </a:r>
            <a:r>
              <a:rPr lang="en-GB" dirty="0">
                <a:solidFill>
                  <a:schemeClr val="accent5">
                    <a:lumMod val="50000"/>
                  </a:schemeClr>
                </a:solidFill>
              </a:rPr>
              <a:t> </a:t>
            </a:r>
          </a:p>
        </p:txBody>
      </p:sp>
    </p:spTree>
    <p:extLst>
      <p:ext uri="{BB962C8B-B14F-4D97-AF65-F5344CB8AC3E}">
        <p14:creationId xmlns:p14="http://schemas.microsoft.com/office/powerpoint/2010/main" val="2152733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751A-96BB-4EBB-3112-9F89FFF95376}"/>
              </a:ext>
            </a:extLst>
          </p:cNvPr>
          <p:cNvSpPr>
            <a:spLocks noGrp="1"/>
          </p:cNvSpPr>
          <p:nvPr>
            <p:ph type="title"/>
          </p:nvPr>
        </p:nvSpPr>
        <p:spPr>
          <a:xfrm>
            <a:off x="303179" y="365125"/>
            <a:ext cx="10515600" cy="1325563"/>
          </a:xfrm>
        </p:spPr>
        <p:txBody>
          <a:bodyPr/>
          <a:lstStyle/>
          <a:p>
            <a:r>
              <a:rPr lang="en-US" dirty="0">
                <a:latin typeface="Hatty With Punctuation" panose="020B0604020202020204" charset="0"/>
              </a:rPr>
              <a:t>Consultations with stakeholders</a:t>
            </a:r>
            <a:endParaRPr lang="en-GB" dirty="0">
              <a:latin typeface="Hatty With Punctuation" panose="020B0604020202020204" charset="0"/>
            </a:endParaRPr>
          </a:p>
        </p:txBody>
      </p:sp>
      <p:sp>
        <p:nvSpPr>
          <p:cNvPr id="3" name="Text Placeholder 2">
            <a:extLst>
              <a:ext uri="{FF2B5EF4-FFF2-40B4-BE49-F238E27FC236}">
                <a16:creationId xmlns:a16="http://schemas.microsoft.com/office/drawing/2014/main" id="{B719A689-3BDA-B0CE-FFD0-A6FE0B9692AB}"/>
              </a:ext>
            </a:extLst>
          </p:cNvPr>
          <p:cNvSpPr>
            <a:spLocks noGrp="1"/>
          </p:cNvSpPr>
          <p:nvPr>
            <p:ph type="body" idx="1"/>
          </p:nvPr>
        </p:nvSpPr>
        <p:spPr>
          <a:xfrm>
            <a:off x="178341" y="1663720"/>
            <a:ext cx="9473119" cy="4894815"/>
          </a:xfrm>
        </p:spPr>
        <p:txBody>
          <a:bodyPr>
            <a:normAutofit fontScale="92500" lnSpcReduction="10000"/>
          </a:bodyPr>
          <a:lstStyle/>
          <a:p>
            <a:r>
              <a:rPr lang="en-US" dirty="0"/>
              <a:t>What does this mean?</a:t>
            </a:r>
          </a:p>
          <a:p>
            <a:r>
              <a:rPr lang="en-US" dirty="0"/>
              <a:t>ECO Action’s stakeholders were:</a:t>
            </a:r>
          </a:p>
          <a:p>
            <a:pPr lvl="1"/>
            <a:r>
              <a:rPr lang="en-US" dirty="0"/>
              <a:t>21 initial potential partners</a:t>
            </a:r>
          </a:p>
          <a:p>
            <a:pPr lvl="1"/>
            <a:r>
              <a:rPr lang="en-US" dirty="0"/>
              <a:t>People who live or work in  RBWM</a:t>
            </a:r>
            <a:endParaRPr lang="en-GB" dirty="0"/>
          </a:p>
          <a:p>
            <a:r>
              <a:rPr lang="en-GB" dirty="0"/>
              <a:t>ECO Action initially:</a:t>
            </a:r>
          </a:p>
          <a:p>
            <a:pPr lvl="1"/>
            <a:r>
              <a:rPr lang="en-GB" dirty="0"/>
              <a:t>Met with 17 out of 21 potential partners on Jan 20</a:t>
            </a:r>
            <a:r>
              <a:rPr lang="en-GB" baseline="30000" dirty="0"/>
              <a:t>th</a:t>
            </a:r>
            <a:r>
              <a:rPr lang="en-GB" dirty="0"/>
              <a:t> 2022</a:t>
            </a:r>
          </a:p>
          <a:p>
            <a:pPr lvl="1"/>
            <a:r>
              <a:rPr lang="en-GB" dirty="0"/>
              <a:t>Carried out a survey of residents opinions</a:t>
            </a:r>
          </a:p>
          <a:p>
            <a:r>
              <a:rPr lang="en-GB" b="1" dirty="0"/>
              <a:t>Do not expect a complete consensus!</a:t>
            </a:r>
          </a:p>
          <a:p>
            <a:r>
              <a:rPr lang="en-GB" dirty="0"/>
              <a:t>Balance your vision with messages from consultation</a:t>
            </a:r>
          </a:p>
          <a:p>
            <a:r>
              <a:rPr lang="en-GB" dirty="0"/>
              <a:t>The more you are innovating, the less your stakeholders will understand</a:t>
            </a:r>
          </a:p>
          <a:p>
            <a:pPr lvl="1"/>
            <a:r>
              <a:rPr lang="en-GB" dirty="0"/>
              <a:t>Steve Jobs – vision for iPod</a:t>
            </a:r>
          </a:p>
          <a:p>
            <a:endParaRPr lang="en-US" dirty="0"/>
          </a:p>
        </p:txBody>
      </p:sp>
      <p:pic>
        <p:nvPicPr>
          <p:cNvPr id="8" name="Graphic 7" descr="Cycle with people outline">
            <a:extLst>
              <a:ext uri="{FF2B5EF4-FFF2-40B4-BE49-F238E27FC236}">
                <a16:creationId xmlns:a16="http://schemas.microsoft.com/office/drawing/2014/main" id="{E546045E-DF18-D940-CC10-E02456FE4C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83069" y="1156067"/>
            <a:ext cx="3930590" cy="3930590"/>
          </a:xfrm>
          <a:prstGeom prst="rect">
            <a:avLst/>
          </a:prstGeom>
        </p:spPr>
      </p:pic>
      <p:sp>
        <p:nvSpPr>
          <p:cNvPr id="5" name="TextBox 4">
            <a:extLst>
              <a:ext uri="{FF2B5EF4-FFF2-40B4-BE49-F238E27FC236}">
                <a16:creationId xmlns:a16="http://schemas.microsoft.com/office/drawing/2014/main" id="{07FB14B7-B68D-955B-E7B2-53008A2730F1}"/>
              </a:ext>
            </a:extLst>
          </p:cNvPr>
          <p:cNvSpPr txBox="1"/>
          <p:nvPr/>
        </p:nvSpPr>
        <p:spPr>
          <a:xfrm>
            <a:off x="9544050" y="5373031"/>
            <a:ext cx="2430901" cy="1295868"/>
          </a:xfrm>
          <a:prstGeom prst="rect">
            <a:avLst/>
          </a:prstGeom>
          <a:noFill/>
          <a:ln w="38100">
            <a:solidFill>
              <a:schemeClr val="tx1"/>
            </a:solidFill>
          </a:ln>
        </p:spPr>
        <p:txBody>
          <a:bodyPr wrap="square" rtlCol="0">
            <a:spAutoFit/>
          </a:bodyPr>
          <a:lstStyle/>
          <a:p>
            <a:pPr algn="ctr">
              <a:lnSpc>
                <a:spcPct val="150000"/>
              </a:lnSpc>
            </a:pPr>
            <a:r>
              <a:rPr lang="en-GB" dirty="0"/>
              <a:t>Reduce </a:t>
            </a:r>
            <a:r>
              <a:rPr lang="en-GB" b="1" dirty="0">
                <a:solidFill>
                  <a:schemeClr val="accent2">
                    <a:lumMod val="40000"/>
                    <a:lumOff val="60000"/>
                  </a:schemeClr>
                </a:solidFill>
              </a:rPr>
              <a:t>Carbon</a:t>
            </a:r>
          </a:p>
          <a:p>
            <a:pPr algn="ctr">
              <a:lnSpc>
                <a:spcPct val="150000"/>
              </a:lnSpc>
            </a:pPr>
            <a:r>
              <a:rPr lang="en-GB" dirty="0"/>
              <a:t>Increase </a:t>
            </a:r>
            <a:r>
              <a:rPr lang="en-GB" b="1" dirty="0">
                <a:solidFill>
                  <a:schemeClr val="accent6">
                    <a:lumMod val="75000"/>
                  </a:schemeClr>
                </a:solidFill>
              </a:rPr>
              <a:t>Nature</a:t>
            </a:r>
          </a:p>
          <a:p>
            <a:pPr algn="ctr">
              <a:lnSpc>
                <a:spcPct val="150000"/>
              </a:lnSpc>
            </a:pPr>
            <a:r>
              <a:rPr lang="en-GB" dirty="0"/>
              <a:t>Boost </a:t>
            </a:r>
            <a:r>
              <a:rPr lang="en-GB" b="1" dirty="0">
                <a:solidFill>
                  <a:srgbClr val="0070C0"/>
                </a:solidFill>
              </a:rPr>
              <a:t>Wellbeing</a:t>
            </a:r>
            <a:r>
              <a:rPr lang="en-GB" dirty="0">
                <a:solidFill>
                  <a:schemeClr val="accent5">
                    <a:lumMod val="50000"/>
                  </a:schemeClr>
                </a:solidFill>
              </a:rPr>
              <a:t> </a:t>
            </a:r>
          </a:p>
        </p:txBody>
      </p:sp>
    </p:spTree>
    <p:extLst>
      <p:ext uri="{BB962C8B-B14F-4D97-AF65-F5344CB8AC3E}">
        <p14:creationId xmlns:p14="http://schemas.microsoft.com/office/powerpoint/2010/main" val="3505790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rtoon of a person in a suit and a person in a room">
            <a:extLst>
              <a:ext uri="{FF2B5EF4-FFF2-40B4-BE49-F238E27FC236}">
                <a16:creationId xmlns:a16="http://schemas.microsoft.com/office/drawing/2014/main" id="{D4935D4A-A073-D81A-BFA8-D32781B00699}"/>
              </a:ext>
            </a:extLst>
          </p:cNvPr>
          <p:cNvPicPr>
            <a:picLocks noChangeAspect="1"/>
          </p:cNvPicPr>
          <p:nvPr/>
        </p:nvPicPr>
        <p:blipFill>
          <a:blip r:embed="rId2"/>
          <a:stretch>
            <a:fillRect/>
          </a:stretch>
        </p:blipFill>
        <p:spPr>
          <a:xfrm>
            <a:off x="698498" y="1102886"/>
            <a:ext cx="8393549" cy="5091436"/>
          </a:xfrm>
          <a:prstGeom prst="rect">
            <a:avLst/>
          </a:prstGeom>
        </p:spPr>
      </p:pic>
      <p:sp>
        <p:nvSpPr>
          <p:cNvPr id="2" name="TextBox 1">
            <a:extLst>
              <a:ext uri="{FF2B5EF4-FFF2-40B4-BE49-F238E27FC236}">
                <a16:creationId xmlns:a16="http://schemas.microsoft.com/office/drawing/2014/main" id="{E82A93CE-61B2-5862-A87C-9D6A53632764}"/>
              </a:ext>
            </a:extLst>
          </p:cNvPr>
          <p:cNvSpPr txBox="1"/>
          <p:nvPr/>
        </p:nvSpPr>
        <p:spPr>
          <a:xfrm>
            <a:off x="9544050" y="5373031"/>
            <a:ext cx="2430901" cy="1295868"/>
          </a:xfrm>
          <a:prstGeom prst="rect">
            <a:avLst/>
          </a:prstGeom>
          <a:noFill/>
          <a:ln w="38100">
            <a:solidFill>
              <a:schemeClr val="tx1"/>
            </a:solidFill>
          </a:ln>
        </p:spPr>
        <p:txBody>
          <a:bodyPr wrap="square" rtlCol="0">
            <a:spAutoFit/>
          </a:bodyPr>
          <a:lstStyle/>
          <a:p>
            <a:pPr algn="ctr">
              <a:lnSpc>
                <a:spcPct val="150000"/>
              </a:lnSpc>
            </a:pPr>
            <a:r>
              <a:rPr lang="en-GB" dirty="0"/>
              <a:t>Reduce </a:t>
            </a:r>
            <a:r>
              <a:rPr lang="en-GB" b="1" dirty="0">
                <a:solidFill>
                  <a:schemeClr val="accent2">
                    <a:lumMod val="40000"/>
                    <a:lumOff val="60000"/>
                  </a:schemeClr>
                </a:solidFill>
              </a:rPr>
              <a:t>Carbon</a:t>
            </a:r>
          </a:p>
          <a:p>
            <a:pPr algn="ctr">
              <a:lnSpc>
                <a:spcPct val="150000"/>
              </a:lnSpc>
            </a:pPr>
            <a:r>
              <a:rPr lang="en-GB" dirty="0"/>
              <a:t>Increase </a:t>
            </a:r>
            <a:r>
              <a:rPr lang="en-GB" b="1" dirty="0">
                <a:solidFill>
                  <a:schemeClr val="accent6">
                    <a:lumMod val="75000"/>
                  </a:schemeClr>
                </a:solidFill>
              </a:rPr>
              <a:t>Nature</a:t>
            </a:r>
          </a:p>
          <a:p>
            <a:pPr algn="ctr">
              <a:lnSpc>
                <a:spcPct val="150000"/>
              </a:lnSpc>
            </a:pPr>
            <a:r>
              <a:rPr lang="en-GB" dirty="0"/>
              <a:t>Boost </a:t>
            </a:r>
            <a:r>
              <a:rPr lang="en-GB" b="1" dirty="0">
                <a:solidFill>
                  <a:srgbClr val="0070C0"/>
                </a:solidFill>
              </a:rPr>
              <a:t>Wellbeing</a:t>
            </a:r>
            <a:r>
              <a:rPr lang="en-GB" dirty="0">
                <a:solidFill>
                  <a:schemeClr val="accent5">
                    <a:lumMod val="50000"/>
                  </a:schemeClr>
                </a:solidFill>
              </a:rPr>
              <a:t> </a:t>
            </a:r>
          </a:p>
        </p:txBody>
      </p:sp>
    </p:spTree>
    <p:extLst>
      <p:ext uri="{BB962C8B-B14F-4D97-AF65-F5344CB8AC3E}">
        <p14:creationId xmlns:p14="http://schemas.microsoft.com/office/powerpoint/2010/main" val="48823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751A-96BB-4EBB-3112-9F89FFF95376}"/>
              </a:ext>
            </a:extLst>
          </p:cNvPr>
          <p:cNvSpPr>
            <a:spLocks noGrp="1"/>
          </p:cNvSpPr>
          <p:nvPr>
            <p:ph type="title"/>
          </p:nvPr>
        </p:nvSpPr>
        <p:spPr/>
        <p:txBody>
          <a:bodyPr/>
          <a:lstStyle/>
          <a:p>
            <a:r>
              <a:rPr lang="en-US" dirty="0">
                <a:latin typeface="Hatty With Punctuation" panose="020B0604020202020204" charset="0"/>
              </a:rPr>
              <a:t>Discussion: Stakeholder consultations</a:t>
            </a:r>
            <a:endParaRPr lang="en-GB" dirty="0">
              <a:latin typeface="Hatty With Punctuation" panose="020B0604020202020204" charset="0"/>
            </a:endParaRPr>
          </a:p>
        </p:txBody>
      </p:sp>
      <p:sp>
        <p:nvSpPr>
          <p:cNvPr id="3" name="Text Placeholder 2">
            <a:extLst>
              <a:ext uri="{FF2B5EF4-FFF2-40B4-BE49-F238E27FC236}">
                <a16:creationId xmlns:a16="http://schemas.microsoft.com/office/drawing/2014/main" id="{B719A689-3BDA-B0CE-FFD0-A6FE0B9692AB}"/>
              </a:ext>
            </a:extLst>
          </p:cNvPr>
          <p:cNvSpPr>
            <a:spLocks noGrp="1"/>
          </p:cNvSpPr>
          <p:nvPr>
            <p:ph type="body" idx="1"/>
          </p:nvPr>
        </p:nvSpPr>
        <p:spPr>
          <a:xfrm>
            <a:off x="777200" y="2336566"/>
            <a:ext cx="6880654" cy="4351338"/>
          </a:xfrm>
        </p:spPr>
        <p:txBody>
          <a:bodyPr/>
          <a:lstStyle/>
          <a:p>
            <a:r>
              <a:rPr lang="en-US" dirty="0"/>
              <a:t>Who are your stakeholders?</a:t>
            </a:r>
          </a:p>
          <a:p>
            <a:r>
              <a:rPr lang="en-US" dirty="0"/>
              <a:t>How do you reach them?</a:t>
            </a:r>
          </a:p>
          <a:p>
            <a:r>
              <a:rPr lang="en-US" dirty="0"/>
              <a:t>Are they on your side and do they share your priorities?</a:t>
            </a:r>
          </a:p>
          <a:p>
            <a:r>
              <a:rPr lang="en-US" dirty="0"/>
              <a:t>How do you balance your vision with their inputs?</a:t>
            </a:r>
            <a:endParaRPr lang="en-GB" dirty="0"/>
          </a:p>
        </p:txBody>
      </p:sp>
      <p:pic>
        <p:nvPicPr>
          <p:cNvPr id="5" name="Graphic 4" descr="Meeting with solid fill">
            <a:extLst>
              <a:ext uri="{FF2B5EF4-FFF2-40B4-BE49-F238E27FC236}">
                <a16:creationId xmlns:a16="http://schemas.microsoft.com/office/drawing/2014/main" id="{EF5B6E41-8CDC-3CAD-57F8-03DD3B0081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08368" y="2709738"/>
            <a:ext cx="3239529" cy="3239529"/>
          </a:xfrm>
          <a:prstGeom prst="rect">
            <a:avLst/>
          </a:prstGeom>
        </p:spPr>
      </p:pic>
      <p:pic>
        <p:nvPicPr>
          <p:cNvPr id="6" name="Graphic 5" descr="Cycle with people outline">
            <a:extLst>
              <a:ext uri="{FF2B5EF4-FFF2-40B4-BE49-F238E27FC236}">
                <a16:creationId xmlns:a16="http://schemas.microsoft.com/office/drawing/2014/main" id="{82FCE63C-ACA3-1042-2D72-CE4B9D0F54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09718" y="1104899"/>
            <a:ext cx="3036827" cy="3036827"/>
          </a:xfrm>
          <a:prstGeom prst="rect">
            <a:avLst/>
          </a:prstGeom>
        </p:spPr>
      </p:pic>
      <p:sp>
        <p:nvSpPr>
          <p:cNvPr id="7" name="TextBox 6">
            <a:extLst>
              <a:ext uri="{FF2B5EF4-FFF2-40B4-BE49-F238E27FC236}">
                <a16:creationId xmlns:a16="http://schemas.microsoft.com/office/drawing/2014/main" id="{C82588F1-D551-5DD8-B256-C23A3E8B5ACA}"/>
              </a:ext>
            </a:extLst>
          </p:cNvPr>
          <p:cNvSpPr txBox="1"/>
          <p:nvPr/>
        </p:nvSpPr>
        <p:spPr>
          <a:xfrm>
            <a:off x="9544050" y="5373031"/>
            <a:ext cx="2430901" cy="1295868"/>
          </a:xfrm>
          <a:prstGeom prst="rect">
            <a:avLst/>
          </a:prstGeom>
          <a:noFill/>
          <a:ln w="38100">
            <a:solidFill>
              <a:schemeClr val="tx1"/>
            </a:solidFill>
          </a:ln>
        </p:spPr>
        <p:txBody>
          <a:bodyPr wrap="square" rtlCol="0">
            <a:spAutoFit/>
          </a:bodyPr>
          <a:lstStyle/>
          <a:p>
            <a:pPr algn="ctr">
              <a:lnSpc>
                <a:spcPct val="150000"/>
              </a:lnSpc>
            </a:pPr>
            <a:r>
              <a:rPr lang="en-GB" dirty="0"/>
              <a:t>Reduce </a:t>
            </a:r>
            <a:r>
              <a:rPr lang="en-GB" b="1" dirty="0">
                <a:solidFill>
                  <a:schemeClr val="accent2">
                    <a:lumMod val="40000"/>
                    <a:lumOff val="60000"/>
                  </a:schemeClr>
                </a:solidFill>
              </a:rPr>
              <a:t>Carbon</a:t>
            </a:r>
          </a:p>
          <a:p>
            <a:pPr algn="ctr">
              <a:lnSpc>
                <a:spcPct val="150000"/>
              </a:lnSpc>
            </a:pPr>
            <a:r>
              <a:rPr lang="en-GB" dirty="0"/>
              <a:t>Increase </a:t>
            </a:r>
            <a:r>
              <a:rPr lang="en-GB" b="1" dirty="0">
                <a:solidFill>
                  <a:schemeClr val="accent6">
                    <a:lumMod val="75000"/>
                  </a:schemeClr>
                </a:solidFill>
              </a:rPr>
              <a:t>Nature</a:t>
            </a:r>
          </a:p>
          <a:p>
            <a:pPr algn="ctr">
              <a:lnSpc>
                <a:spcPct val="150000"/>
              </a:lnSpc>
            </a:pPr>
            <a:r>
              <a:rPr lang="en-GB" dirty="0"/>
              <a:t>Boost </a:t>
            </a:r>
            <a:r>
              <a:rPr lang="en-GB" b="1" dirty="0">
                <a:solidFill>
                  <a:srgbClr val="0070C0"/>
                </a:solidFill>
              </a:rPr>
              <a:t>Wellbeing</a:t>
            </a:r>
            <a:r>
              <a:rPr lang="en-GB" dirty="0">
                <a:solidFill>
                  <a:schemeClr val="accent5">
                    <a:lumMod val="50000"/>
                  </a:schemeClr>
                </a:solidFill>
              </a:rPr>
              <a:t> </a:t>
            </a:r>
          </a:p>
        </p:txBody>
      </p:sp>
    </p:spTree>
    <p:extLst>
      <p:ext uri="{BB962C8B-B14F-4D97-AF65-F5344CB8AC3E}">
        <p14:creationId xmlns:p14="http://schemas.microsoft.com/office/powerpoint/2010/main" val="2155291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2032</Words>
  <Application>Microsoft Office PowerPoint</Application>
  <PresentationFormat>Widescreen</PresentationFormat>
  <Paragraphs>313</Paragraphs>
  <Slides>29</Slides>
  <Notes>14</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Hatty With Punctuation</vt:lpstr>
      <vt:lpstr>Helvetica</vt:lpstr>
      <vt:lpstr>Office Theme</vt:lpstr>
      <vt:lpstr>PowerPoint Presentation</vt:lpstr>
      <vt:lpstr>PowerPoint Presentation</vt:lpstr>
      <vt:lpstr>What is ECO action?</vt:lpstr>
      <vt:lpstr>What is ECO action?</vt:lpstr>
      <vt:lpstr>ECO Action Hub Journey</vt:lpstr>
      <vt:lpstr>Discussion: Who are you?</vt:lpstr>
      <vt:lpstr>Consultations with stakeholders</vt:lpstr>
      <vt:lpstr>PowerPoint Presentation</vt:lpstr>
      <vt:lpstr>Discussion: Stakeholder consultations</vt:lpstr>
      <vt:lpstr>You have decided what to do and have some supporters – what next?</vt:lpstr>
      <vt:lpstr>ECO Action’s Hub</vt:lpstr>
      <vt:lpstr>Our volunteers</vt:lpstr>
      <vt:lpstr>Initial funding </vt:lpstr>
      <vt:lpstr>Sustainable funding</vt:lpstr>
      <vt:lpstr>Discussion: Getting started </vt:lpstr>
      <vt:lpstr>Conclusions</vt:lpstr>
      <vt:lpstr>PowerPoint Presentation</vt:lpstr>
      <vt:lpstr>What is ECO Action WAM?</vt:lpstr>
      <vt:lpstr>Understanding and striving for a  Circular Economy (within our influence)</vt:lpstr>
      <vt:lpstr>What is the typical Product Lifecycle now?</vt:lpstr>
      <vt:lpstr>Circular Economy Explained</vt:lpstr>
      <vt:lpstr>Circular Economy Explained</vt:lpstr>
      <vt:lpstr>How can we make the Linear Economy more Circular?</vt:lpstr>
      <vt:lpstr>Circular Economy model &amp; Principles</vt:lpstr>
      <vt:lpstr>Understanding the Circular Economy: The R’s Models of Sustainability </vt:lpstr>
      <vt:lpstr>Understanding the Circular Economy: Any examples?</vt:lpstr>
      <vt:lpstr>What can you and your community do?</vt:lpstr>
      <vt:lpstr>Develop your own Personal/Community Group Action Plan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Mynott</dc:creator>
  <cp:lastModifiedBy>Heather Mynott</cp:lastModifiedBy>
  <cp:revision>1</cp:revision>
  <dcterms:created xsi:type="dcterms:W3CDTF">2024-10-16T08:18:41Z</dcterms:created>
  <dcterms:modified xsi:type="dcterms:W3CDTF">2024-10-16T08:43:23Z</dcterms:modified>
</cp:coreProperties>
</file>