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341" r:id="rId2"/>
    <p:sldId id="342" r:id="rId3"/>
    <p:sldId id="343" r:id="rId4"/>
    <p:sldId id="344" r:id="rId5"/>
    <p:sldId id="292" r:id="rId6"/>
    <p:sldId id="345" r:id="rId7"/>
    <p:sldId id="346" r:id="rId8"/>
    <p:sldId id="290" r:id="rId9"/>
    <p:sldId id="347" r:id="rId10"/>
    <p:sldId id="348" r:id="rId11"/>
    <p:sldId id="286" r:id="rId12"/>
    <p:sldId id="287" r:id="rId13"/>
    <p:sldId id="288" r:id="rId14"/>
    <p:sldId id="289" r:id="rId15"/>
    <p:sldId id="293" r:id="rId16"/>
    <p:sldId id="294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4F7EBBD-08A7-4978-9921-3513189CDA8E}" type="doc">
      <dgm:prSet loTypeId="urn:microsoft.com/office/officeart/2005/8/layout/cycle5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D187D68A-36D7-4EC4-9922-2DA63493255F}">
      <dgm:prSet phldrT="[Text]"/>
      <dgm:spPr>
        <a:solidFill>
          <a:schemeClr val="accent4">
            <a:lumMod val="75000"/>
          </a:schemeClr>
        </a:solidFill>
        <a:ln>
          <a:solidFill>
            <a:schemeClr val="accent4">
              <a:lumMod val="75000"/>
            </a:schemeClr>
          </a:solidFill>
        </a:ln>
      </dgm:spPr>
      <dgm:t>
        <a:bodyPr/>
        <a:lstStyle/>
        <a:p>
          <a:r>
            <a:rPr lang="en-US"/>
            <a:t>Production</a:t>
          </a:r>
          <a:endParaRPr lang="en-GB"/>
        </a:p>
      </dgm:t>
    </dgm:pt>
    <dgm:pt modelId="{19A18DF7-F008-41DF-86F5-64B3D3FE772C}" type="parTrans" cxnId="{E8F5369D-70C7-42CC-83E5-672DCCF97119}">
      <dgm:prSet/>
      <dgm:spPr/>
      <dgm:t>
        <a:bodyPr/>
        <a:lstStyle/>
        <a:p>
          <a:endParaRPr lang="en-GB"/>
        </a:p>
      </dgm:t>
    </dgm:pt>
    <dgm:pt modelId="{78D35A12-CAC6-4306-ACD0-C65E25E2B702}" type="sibTrans" cxnId="{E8F5369D-70C7-42CC-83E5-672DCCF97119}">
      <dgm:prSet/>
      <dgm:spPr/>
      <dgm:t>
        <a:bodyPr/>
        <a:lstStyle/>
        <a:p>
          <a:endParaRPr lang="en-GB"/>
        </a:p>
      </dgm:t>
    </dgm:pt>
    <dgm:pt modelId="{157D5D15-1C48-4FD2-B5EE-706EEA2DE336}">
      <dgm:prSet phldrT="[Text]"/>
      <dgm:spPr>
        <a:solidFill>
          <a:schemeClr val="accent2">
            <a:lumMod val="50000"/>
          </a:schemeClr>
        </a:solidFill>
      </dgm:spPr>
      <dgm:t>
        <a:bodyPr/>
        <a:lstStyle/>
        <a:p>
          <a:r>
            <a:rPr lang="en-US"/>
            <a:t>Use</a:t>
          </a:r>
          <a:endParaRPr lang="en-GB"/>
        </a:p>
      </dgm:t>
    </dgm:pt>
    <dgm:pt modelId="{106005A0-E299-45A9-9DD3-63B6080D831D}" type="parTrans" cxnId="{8178AF0D-3D2F-47DF-9290-D307C8211EFB}">
      <dgm:prSet/>
      <dgm:spPr/>
      <dgm:t>
        <a:bodyPr/>
        <a:lstStyle/>
        <a:p>
          <a:endParaRPr lang="en-GB"/>
        </a:p>
      </dgm:t>
    </dgm:pt>
    <dgm:pt modelId="{29004F1C-34FC-4DFF-9AE8-CCED46E359CB}" type="sibTrans" cxnId="{8178AF0D-3D2F-47DF-9290-D307C8211EFB}">
      <dgm:prSet/>
      <dgm:spPr/>
      <dgm:t>
        <a:bodyPr/>
        <a:lstStyle/>
        <a:p>
          <a:endParaRPr lang="en-GB"/>
        </a:p>
      </dgm:t>
    </dgm:pt>
    <dgm:pt modelId="{6702AD85-9061-4A29-9A17-648CE695C1CD}">
      <dgm:prSet phldrT="[Text]"/>
      <dgm:spPr>
        <a:solidFill>
          <a:srgbClr val="92D050"/>
        </a:solidFill>
      </dgm:spPr>
      <dgm:t>
        <a:bodyPr/>
        <a:lstStyle/>
        <a:p>
          <a:r>
            <a:rPr lang="en-US"/>
            <a:t>Recycling</a:t>
          </a:r>
          <a:endParaRPr lang="en-GB"/>
        </a:p>
      </dgm:t>
    </dgm:pt>
    <dgm:pt modelId="{4C600CEB-3670-4E30-B720-2C6C19E031B4}" type="parTrans" cxnId="{156C7593-485C-4BD4-A0CA-BC4A49E1CD44}">
      <dgm:prSet/>
      <dgm:spPr/>
      <dgm:t>
        <a:bodyPr/>
        <a:lstStyle/>
        <a:p>
          <a:endParaRPr lang="en-GB"/>
        </a:p>
      </dgm:t>
    </dgm:pt>
    <dgm:pt modelId="{F042FD63-0CE1-4710-AE59-E11053F83E60}" type="sibTrans" cxnId="{156C7593-485C-4BD4-A0CA-BC4A49E1CD44}">
      <dgm:prSet/>
      <dgm:spPr/>
      <dgm:t>
        <a:bodyPr/>
        <a:lstStyle/>
        <a:p>
          <a:endParaRPr lang="en-GB"/>
        </a:p>
      </dgm:t>
    </dgm:pt>
    <dgm:pt modelId="{63DFDD27-9E82-4AFC-812E-90627ACCE8D7}" type="pres">
      <dgm:prSet presAssocID="{04F7EBBD-08A7-4978-9921-3513189CDA8E}" presName="cycle" presStyleCnt="0">
        <dgm:presLayoutVars>
          <dgm:dir/>
          <dgm:resizeHandles val="exact"/>
        </dgm:presLayoutVars>
      </dgm:prSet>
      <dgm:spPr/>
    </dgm:pt>
    <dgm:pt modelId="{8A696857-C79D-4342-B2A5-DD34FDF8EB8F}" type="pres">
      <dgm:prSet presAssocID="{D187D68A-36D7-4EC4-9922-2DA63493255F}" presName="node" presStyleLbl="node1" presStyleIdx="0" presStyleCnt="3">
        <dgm:presLayoutVars>
          <dgm:bulletEnabled val="1"/>
        </dgm:presLayoutVars>
      </dgm:prSet>
      <dgm:spPr/>
    </dgm:pt>
    <dgm:pt modelId="{A3CD8B30-EECB-4F29-9701-A9FD248AF17A}" type="pres">
      <dgm:prSet presAssocID="{D187D68A-36D7-4EC4-9922-2DA63493255F}" presName="spNode" presStyleCnt="0"/>
      <dgm:spPr/>
    </dgm:pt>
    <dgm:pt modelId="{97B55CC6-18C3-481D-9C58-E413B67F724C}" type="pres">
      <dgm:prSet presAssocID="{78D35A12-CAC6-4306-ACD0-C65E25E2B702}" presName="sibTrans" presStyleLbl="sibTrans1D1" presStyleIdx="0" presStyleCnt="3"/>
      <dgm:spPr/>
    </dgm:pt>
    <dgm:pt modelId="{42FC7B21-FBF0-4AB6-9D2B-2BC8382ECC74}" type="pres">
      <dgm:prSet presAssocID="{157D5D15-1C48-4FD2-B5EE-706EEA2DE336}" presName="node" presStyleLbl="node1" presStyleIdx="1" presStyleCnt="3">
        <dgm:presLayoutVars>
          <dgm:bulletEnabled val="1"/>
        </dgm:presLayoutVars>
      </dgm:prSet>
      <dgm:spPr/>
    </dgm:pt>
    <dgm:pt modelId="{7F971A02-3910-44F2-B8C4-D50A4D23D473}" type="pres">
      <dgm:prSet presAssocID="{157D5D15-1C48-4FD2-B5EE-706EEA2DE336}" presName="spNode" presStyleCnt="0"/>
      <dgm:spPr/>
    </dgm:pt>
    <dgm:pt modelId="{08BB4AB5-52C4-4310-BDE4-383E25593D69}" type="pres">
      <dgm:prSet presAssocID="{29004F1C-34FC-4DFF-9AE8-CCED46E359CB}" presName="sibTrans" presStyleLbl="sibTrans1D1" presStyleIdx="1" presStyleCnt="3"/>
      <dgm:spPr/>
    </dgm:pt>
    <dgm:pt modelId="{667A32EA-DA6A-4DBB-82E9-8100092E97CC}" type="pres">
      <dgm:prSet presAssocID="{6702AD85-9061-4A29-9A17-648CE695C1CD}" presName="node" presStyleLbl="node1" presStyleIdx="2" presStyleCnt="3">
        <dgm:presLayoutVars>
          <dgm:bulletEnabled val="1"/>
        </dgm:presLayoutVars>
      </dgm:prSet>
      <dgm:spPr/>
    </dgm:pt>
    <dgm:pt modelId="{37908DEB-481A-41D1-9056-E5A05FA4FE3E}" type="pres">
      <dgm:prSet presAssocID="{6702AD85-9061-4A29-9A17-648CE695C1CD}" presName="spNode" presStyleCnt="0"/>
      <dgm:spPr/>
    </dgm:pt>
    <dgm:pt modelId="{F0A08DD2-48CF-41CC-998C-4F034E995F3A}" type="pres">
      <dgm:prSet presAssocID="{F042FD63-0CE1-4710-AE59-E11053F83E60}" presName="sibTrans" presStyleLbl="sibTrans1D1" presStyleIdx="2" presStyleCnt="3"/>
      <dgm:spPr/>
    </dgm:pt>
  </dgm:ptLst>
  <dgm:cxnLst>
    <dgm:cxn modelId="{8178AF0D-3D2F-47DF-9290-D307C8211EFB}" srcId="{04F7EBBD-08A7-4978-9921-3513189CDA8E}" destId="{157D5D15-1C48-4FD2-B5EE-706EEA2DE336}" srcOrd="1" destOrd="0" parTransId="{106005A0-E299-45A9-9DD3-63B6080D831D}" sibTransId="{29004F1C-34FC-4DFF-9AE8-CCED46E359CB}"/>
    <dgm:cxn modelId="{57AFD018-43E1-4BDC-8AB6-79366032429B}" type="presOf" srcId="{D187D68A-36D7-4EC4-9922-2DA63493255F}" destId="{8A696857-C79D-4342-B2A5-DD34FDF8EB8F}" srcOrd="0" destOrd="0" presId="urn:microsoft.com/office/officeart/2005/8/layout/cycle5"/>
    <dgm:cxn modelId="{55D85E51-A8F0-4151-BF18-C8F12A38C685}" type="presOf" srcId="{04F7EBBD-08A7-4978-9921-3513189CDA8E}" destId="{63DFDD27-9E82-4AFC-812E-90627ACCE8D7}" srcOrd="0" destOrd="0" presId="urn:microsoft.com/office/officeart/2005/8/layout/cycle5"/>
    <dgm:cxn modelId="{584DD689-1D28-4179-88CF-A1D6FBF29178}" type="presOf" srcId="{29004F1C-34FC-4DFF-9AE8-CCED46E359CB}" destId="{08BB4AB5-52C4-4310-BDE4-383E25593D69}" srcOrd="0" destOrd="0" presId="urn:microsoft.com/office/officeart/2005/8/layout/cycle5"/>
    <dgm:cxn modelId="{156C7593-485C-4BD4-A0CA-BC4A49E1CD44}" srcId="{04F7EBBD-08A7-4978-9921-3513189CDA8E}" destId="{6702AD85-9061-4A29-9A17-648CE695C1CD}" srcOrd="2" destOrd="0" parTransId="{4C600CEB-3670-4E30-B720-2C6C19E031B4}" sibTransId="{F042FD63-0CE1-4710-AE59-E11053F83E60}"/>
    <dgm:cxn modelId="{E8F5369D-70C7-42CC-83E5-672DCCF97119}" srcId="{04F7EBBD-08A7-4978-9921-3513189CDA8E}" destId="{D187D68A-36D7-4EC4-9922-2DA63493255F}" srcOrd="0" destOrd="0" parTransId="{19A18DF7-F008-41DF-86F5-64B3D3FE772C}" sibTransId="{78D35A12-CAC6-4306-ACD0-C65E25E2B702}"/>
    <dgm:cxn modelId="{22E07EAD-6603-481D-B4B4-CA777743847F}" type="presOf" srcId="{78D35A12-CAC6-4306-ACD0-C65E25E2B702}" destId="{97B55CC6-18C3-481D-9C58-E413B67F724C}" srcOrd="0" destOrd="0" presId="urn:microsoft.com/office/officeart/2005/8/layout/cycle5"/>
    <dgm:cxn modelId="{142D10CA-15D5-4E33-A077-5FB258467234}" type="presOf" srcId="{6702AD85-9061-4A29-9A17-648CE695C1CD}" destId="{667A32EA-DA6A-4DBB-82E9-8100092E97CC}" srcOrd="0" destOrd="0" presId="urn:microsoft.com/office/officeart/2005/8/layout/cycle5"/>
    <dgm:cxn modelId="{ECAEA1F0-9C32-4AD0-8088-3AC5EE3AA55C}" type="presOf" srcId="{F042FD63-0CE1-4710-AE59-E11053F83E60}" destId="{F0A08DD2-48CF-41CC-998C-4F034E995F3A}" srcOrd="0" destOrd="0" presId="urn:microsoft.com/office/officeart/2005/8/layout/cycle5"/>
    <dgm:cxn modelId="{B0CDF9F6-BBA8-460E-87E8-A9A0B17F7A49}" type="presOf" srcId="{157D5D15-1C48-4FD2-B5EE-706EEA2DE336}" destId="{42FC7B21-FBF0-4AB6-9D2B-2BC8382ECC74}" srcOrd="0" destOrd="0" presId="urn:microsoft.com/office/officeart/2005/8/layout/cycle5"/>
    <dgm:cxn modelId="{8418E4F0-BA7A-4DAC-86BB-4328AF43D752}" type="presParOf" srcId="{63DFDD27-9E82-4AFC-812E-90627ACCE8D7}" destId="{8A696857-C79D-4342-B2A5-DD34FDF8EB8F}" srcOrd="0" destOrd="0" presId="urn:microsoft.com/office/officeart/2005/8/layout/cycle5"/>
    <dgm:cxn modelId="{4B37CF40-29CA-47F4-8841-CC5FD81BDA5C}" type="presParOf" srcId="{63DFDD27-9E82-4AFC-812E-90627ACCE8D7}" destId="{A3CD8B30-EECB-4F29-9701-A9FD248AF17A}" srcOrd="1" destOrd="0" presId="urn:microsoft.com/office/officeart/2005/8/layout/cycle5"/>
    <dgm:cxn modelId="{40D4A88D-102C-43B5-A235-064E92B1CD47}" type="presParOf" srcId="{63DFDD27-9E82-4AFC-812E-90627ACCE8D7}" destId="{97B55CC6-18C3-481D-9C58-E413B67F724C}" srcOrd="2" destOrd="0" presId="urn:microsoft.com/office/officeart/2005/8/layout/cycle5"/>
    <dgm:cxn modelId="{FB81CC01-7D3B-4B1A-B06A-A3BAE27800B2}" type="presParOf" srcId="{63DFDD27-9E82-4AFC-812E-90627ACCE8D7}" destId="{42FC7B21-FBF0-4AB6-9D2B-2BC8382ECC74}" srcOrd="3" destOrd="0" presId="urn:microsoft.com/office/officeart/2005/8/layout/cycle5"/>
    <dgm:cxn modelId="{F12DC8F4-F75C-48AB-81D4-64BD260C3ACB}" type="presParOf" srcId="{63DFDD27-9E82-4AFC-812E-90627ACCE8D7}" destId="{7F971A02-3910-44F2-B8C4-D50A4D23D473}" srcOrd="4" destOrd="0" presId="urn:microsoft.com/office/officeart/2005/8/layout/cycle5"/>
    <dgm:cxn modelId="{84B8923D-EBA9-4AAF-99F5-05CB2C3CE730}" type="presParOf" srcId="{63DFDD27-9E82-4AFC-812E-90627ACCE8D7}" destId="{08BB4AB5-52C4-4310-BDE4-383E25593D69}" srcOrd="5" destOrd="0" presId="urn:microsoft.com/office/officeart/2005/8/layout/cycle5"/>
    <dgm:cxn modelId="{857F35D4-73B4-4F36-BC30-7A92FEDC6C42}" type="presParOf" srcId="{63DFDD27-9E82-4AFC-812E-90627ACCE8D7}" destId="{667A32EA-DA6A-4DBB-82E9-8100092E97CC}" srcOrd="6" destOrd="0" presId="urn:microsoft.com/office/officeart/2005/8/layout/cycle5"/>
    <dgm:cxn modelId="{06C1497D-D91D-445B-8807-0ADE2B896EB6}" type="presParOf" srcId="{63DFDD27-9E82-4AFC-812E-90627ACCE8D7}" destId="{37908DEB-481A-41D1-9056-E5A05FA4FE3E}" srcOrd="7" destOrd="0" presId="urn:microsoft.com/office/officeart/2005/8/layout/cycle5"/>
    <dgm:cxn modelId="{6D2F2AC9-0C42-4502-8FBE-88DAE6320AD2}" type="presParOf" srcId="{63DFDD27-9E82-4AFC-812E-90627ACCE8D7}" destId="{F0A08DD2-48CF-41CC-998C-4F034E995F3A}" srcOrd="8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696857-C79D-4342-B2A5-DD34FDF8EB8F}">
      <dsp:nvSpPr>
        <dsp:cNvPr id="0" name=""/>
        <dsp:cNvSpPr/>
      </dsp:nvSpPr>
      <dsp:spPr>
        <a:xfrm>
          <a:off x="2023843" y="888"/>
          <a:ext cx="1288433" cy="837481"/>
        </a:xfrm>
        <a:prstGeom prst="roundRect">
          <a:avLst/>
        </a:prstGeom>
        <a:solidFill>
          <a:schemeClr val="accent4">
            <a:lumMod val="75000"/>
          </a:schemeClr>
        </a:solidFill>
        <a:ln w="12700" cap="flat" cmpd="sng" algn="ctr">
          <a:solidFill>
            <a:schemeClr val="accent4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Production</a:t>
          </a:r>
          <a:endParaRPr lang="en-GB" sz="1800" kern="1200"/>
        </a:p>
      </dsp:txBody>
      <dsp:txXfrm>
        <a:off x="2064725" y="41770"/>
        <a:ext cx="1206669" cy="755717"/>
      </dsp:txXfrm>
    </dsp:sp>
    <dsp:sp modelId="{97B55CC6-18C3-481D-9C58-E413B67F724C}">
      <dsp:nvSpPr>
        <dsp:cNvPr id="0" name=""/>
        <dsp:cNvSpPr/>
      </dsp:nvSpPr>
      <dsp:spPr>
        <a:xfrm>
          <a:off x="1551930" y="419629"/>
          <a:ext cx="2232259" cy="2232259"/>
        </a:xfrm>
        <a:custGeom>
          <a:avLst/>
          <a:gdLst/>
          <a:ahLst/>
          <a:cxnLst/>
          <a:rect l="0" t="0" r="0" b="0"/>
          <a:pathLst>
            <a:path>
              <a:moveTo>
                <a:pt x="1932982" y="355539"/>
              </a:moveTo>
              <a:arcTo wR="1116129" hR="1116129" stAng="19022563" swAng="2300304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2FC7B21-FBF0-4AB6-9D2B-2BC8382ECC74}">
      <dsp:nvSpPr>
        <dsp:cNvPr id="0" name=""/>
        <dsp:cNvSpPr/>
      </dsp:nvSpPr>
      <dsp:spPr>
        <a:xfrm>
          <a:off x="2990440" y="1675083"/>
          <a:ext cx="1288433" cy="837481"/>
        </a:xfrm>
        <a:prstGeom prst="roundRect">
          <a:avLst/>
        </a:prstGeom>
        <a:solidFill>
          <a:schemeClr val="accent2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Use</a:t>
          </a:r>
          <a:endParaRPr lang="en-GB" sz="1800" kern="1200"/>
        </a:p>
      </dsp:txBody>
      <dsp:txXfrm>
        <a:off x="3031322" y="1715965"/>
        <a:ext cx="1206669" cy="755717"/>
      </dsp:txXfrm>
    </dsp:sp>
    <dsp:sp modelId="{08BB4AB5-52C4-4310-BDE4-383E25593D69}">
      <dsp:nvSpPr>
        <dsp:cNvPr id="0" name=""/>
        <dsp:cNvSpPr/>
      </dsp:nvSpPr>
      <dsp:spPr>
        <a:xfrm>
          <a:off x="1551930" y="419629"/>
          <a:ext cx="2232259" cy="2232259"/>
        </a:xfrm>
        <a:custGeom>
          <a:avLst/>
          <a:gdLst/>
          <a:ahLst/>
          <a:cxnLst/>
          <a:rect l="0" t="0" r="0" b="0"/>
          <a:pathLst>
            <a:path>
              <a:moveTo>
                <a:pt x="1458187" y="2178552"/>
              </a:moveTo>
              <a:arcTo wR="1116129" hR="1116129" stAng="4329210" swAng="2141580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67A32EA-DA6A-4DBB-82E9-8100092E97CC}">
      <dsp:nvSpPr>
        <dsp:cNvPr id="0" name=""/>
        <dsp:cNvSpPr/>
      </dsp:nvSpPr>
      <dsp:spPr>
        <a:xfrm>
          <a:off x="1057246" y="1675083"/>
          <a:ext cx="1288433" cy="837481"/>
        </a:xfrm>
        <a:prstGeom prst="roundRect">
          <a:avLst/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Recycling</a:t>
          </a:r>
          <a:endParaRPr lang="en-GB" sz="1800" kern="1200"/>
        </a:p>
      </dsp:txBody>
      <dsp:txXfrm>
        <a:off x="1098128" y="1715965"/>
        <a:ext cx="1206669" cy="755717"/>
      </dsp:txXfrm>
    </dsp:sp>
    <dsp:sp modelId="{F0A08DD2-48CF-41CC-998C-4F034E995F3A}">
      <dsp:nvSpPr>
        <dsp:cNvPr id="0" name=""/>
        <dsp:cNvSpPr/>
      </dsp:nvSpPr>
      <dsp:spPr>
        <a:xfrm>
          <a:off x="1551930" y="419629"/>
          <a:ext cx="2232259" cy="2232259"/>
        </a:xfrm>
        <a:custGeom>
          <a:avLst/>
          <a:gdLst/>
          <a:ahLst/>
          <a:cxnLst/>
          <a:rect l="0" t="0" r="0" b="0"/>
          <a:pathLst>
            <a:path>
              <a:moveTo>
                <a:pt x="3624" y="1026250"/>
              </a:moveTo>
              <a:arcTo wR="1116129" hR="1116129" stAng="11077134" swAng="2300304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948A54-8C2F-4DC0-9D32-17C7B24879C9}" type="datetimeFigureOut">
              <a:rPr lang="en-GB" smtClean="0"/>
              <a:t>16/10/2024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69C06B-1C6D-427E-A523-6DCCAC4431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52873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lideserve.com/steven-carter/world-raw-material-consumption-trends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4" name="Google Shape;9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2f294201aef_1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2" name="Google Shape;122;g2f294201aef_1_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3" name="Google Shape;123;g2f294201aef_1_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299286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2f294201aef_1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2" name="Google Shape;122;g2f294201aef_1_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3" name="Google Shape;123;g2f294201aef_1_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65363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2f294201aef_1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2" name="Google Shape;122;g2f294201aef_1_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3" name="Google Shape;123;g2f294201aef_1_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946869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2f294201aef_1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2" name="Google Shape;122;g2f294201aef_1_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3" name="Google Shape;123;g2f294201aef_1_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505771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2f294201aef_1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2" name="Google Shape;122;g2f294201aef_1_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3" name="Google Shape;123;g2f294201aef_1_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916949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" name="Google Shape;100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Please keep your questions for the end – we will have a dedicated session</a:t>
            </a:r>
            <a:endParaRPr/>
          </a:p>
        </p:txBody>
      </p:sp>
      <p:sp>
        <p:nvSpPr>
          <p:cNvPr id="101" name="Google Shape;101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2786c89366c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7" name="Google Shape;107;g2786c89366c_0_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There wasn’t a board - </a:t>
            </a:r>
            <a:endParaRPr/>
          </a:p>
        </p:txBody>
      </p:sp>
      <p:sp>
        <p:nvSpPr>
          <p:cNvPr id="108" name="Google Shape;108;g2786c89366c_0_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30732dd56ec_1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30732dd56ec_1_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Oil 47years, gas 52years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Phosphorus 100y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hlinkClick r:id="rId3"/>
              </a:rPr>
              <a:t>PPT - World Raw Material Consumption Trends PowerPoint Presentation, free download - ID:6184851 (slideserve.com)</a:t>
            </a:r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g30732dd56ec_1_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30732dd56ec_1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30732dd56ec_1_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Oil 47years, gas 52years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Phosphorus 100y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err="1"/>
              <a:t>Quizz</a:t>
            </a:r>
            <a:r>
              <a:rPr lang="en-US"/>
              <a:t> : UK energy consumption : </a:t>
            </a:r>
            <a:endParaRPr/>
          </a:p>
        </p:txBody>
      </p:sp>
      <p:sp>
        <p:nvSpPr>
          <p:cNvPr id="116" name="Google Shape;116;g30732dd56ec_1_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649406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2f294201aef_1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2" name="Google Shape;122;g2f294201aef_1_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Circular economy for your own household </a:t>
            </a:r>
            <a:r>
              <a:rPr lang="en-US">
                <a:sym typeface="Wingdings" panose="05000000000000000000" pitchFamily="2" charset="2"/>
              </a:rPr>
              <a:t>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>
                <a:sym typeface="Wingdings" panose="05000000000000000000" pitchFamily="2" charset="2"/>
              </a:rPr>
              <a:t>Only a part of the system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3" name="Google Shape;123;g2f294201aef_1_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2f294201aef_1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2" name="Google Shape;122;g2f294201aef_1_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3" name="Google Shape;123;g2f294201aef_1_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727995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2f294201aef_1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2" name="Google Shape;122;g2f294201aef_1_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3" name="Google Shape;123;g2f294201aef_1_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740238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2f294201aef_1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2" name="Google Shape;122;g2f294201aef_1_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3" name="Google Shape;123;g2f294201aef_1_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283855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C23F73-0149-66DB-6F59-46CEFA4476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5488382-F837-B12D-6361-0AB3C0A576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95AF2D-E527-BAAE-83E9-BCC593298A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A978B-347C-4F2A-A892-1B810C160987}" type="datetimeFigureOut">
              <a:rPr lang="en-GB" smtClean="0"/>
              <a:t>16/10/2024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B99F35-D099-51C5-434E-AA24AC98E4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E9DE52-B2EC-97D4-B56B-5607B6C02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13007-D5A2-4A04-9A00-3D058D021A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71636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5E378E-C80E-DFFB-BA2D-87D7F871B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3C1B5A6-8E7C-6C3B-6645-5DD8F70C39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32FA31-5B61-32AC-2CEE-232AD22182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A978B-347C-4F2A-A892-1B810C160987}" type="datetimeFigureOut">
              <a:rPr lang="en-GB" smtClean="0"/>
              <a:t>16/10/2024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787F32-B28A-E826-EF37-A85C8A9D02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9D350D-1F5B-8680-15E6-639F2A55D4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13007-D5A2-4A04-9A00-3D058D021A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77785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763D6DB-AC5C-8168-9263-5D836B4C325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39AA31-A2CC-E99D-F94F-0523C7C313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705768-D5F1-2401-422D-BF5FB58E91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A978B-347C-4F2A-A892-1B810C160987}" type="datetimeFigureOut">
              <a:rPr lang="en-GB" smtClean="0"/>
              <a:t>16/10/2024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370C69-BA6D-7227-AE86-FEA0FF7519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E0A84D-B0DD-4201-904C-B00E58179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13007-D5A2-4A04-9A00-3D058D021A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53478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88D4EF-AC29-F8A4-556F-DC91E84F26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6EB8C0-ED00-015B-B6C3-86F4C9FF09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3B913C-766F-4E7B-D325-7E817E0021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A978B-347C-4F2A-A892-1B810C160987}" type="datetimeFigureOut">
              <a:rPr lang="en-GB" smtClean="0"/>
              <a:t>16/10/2024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A1D27C-4CEA-A0DB-1E9A-B7CA2E7A2E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F2F40C-0F9E-0E76-51F3-5AB9C1565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13007-D5A2-4A04-9A00-3D058D021A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08707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61534D-6F28-F5CD-7105-57F0C3485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54254C-6306-AE75-DFDF-A0A49EAD90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C8F0E8-617D-AD51-4790-3AE020ACC7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A978B-347C-4F2A-A892-1B810C160987}" type="datetimeFigureOut">
              <a:rPr lang="en-GB" smtClean="0"/>
              <a:t>16/10/2024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0BCFC9-4FC1-BF07-7B4D-2D3395A390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4E535-BE68-199E-1FB4-AC2C14DE8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13007-D5A2-4A04-9A00-3D058D021A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7944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5F406F-F093-0791-E4D9-281528BAEF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CBDE87-D2F6-D642-AF2A-8363AB98DC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A4672B-5C9C-4E0D-5712-D6D0D7DB38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F5C7B8-82B0-515A-CE32-B4DFD7EA82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A978B-347C-4F2A-A892-1B810C160987}" type="datetimeFigureOut">
              <a:rPr lang="en-GB" smtClean="0"/>
              <a:t>16/10/2024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14716C-C954-76D4-8C54-93FF9D2132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6CCE70-5A77-81FC-CDF4-90B9126BD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13007-D5A2-4A04-9A00-3D058D021A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15652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A42563-1AE8-B021-77BB-69004303E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C09669-9638-3B0D-7BE6-A981BD8B21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CD6133-5DB1-70E4-5C87-A144884B11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0D0C63-64DA-1EEC-E570-CEFA72780B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14E1858-709D-D0C2-C940-CDFCF6AECD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A4BC9AD-CB83-1A7E-256B-24B38EB223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A978B-347C-4F2A-A892-1B810C160987}" type="datetimeFigureOut">
              <a:rPr lang="en-GB" smtClean="0"/>
              <a:t>16/10/2024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5FD9C4E-BADD-D884-3BF7-73D772C7CA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1DBE1F5-69E9-12E2-79B2-97A5F9049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13007-D5A2-4A04-9A00-3D058D021A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37693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2F3B94-FC1A-60E9-2E8B-693DA7186F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AB2FF4C-3122-65E9-634A-FCF0D5C0BE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A978B-347C-4F2A-A892-1B810C160987}" type="datetimeFigureOut">
              <a:rPr lang="en-GB" smtClean="0"/>
              <a:t>16/10/2024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453D54-B77A-AC62-2692-527C787295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DDC811-B6ED-D74D-F899-C4AF465B0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13007-D5A2-4A04-9A00-3D058D021A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74809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E5D8C2-FCD2-EBFB-F758-0AEDA6AA62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A978B-347C-4F2A-A892-1B810C160987}" type="datetimeFigureOut">
              <a:rPr lang="en-GB" smtClean="0"/>
              <a:t>16/10/2024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07E5EE4-EBC7-FD75-AB61-A5A4937664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A0145F-386E-0B30-B419-A70BB4638A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13007-D5A2-4A04-9A00-3D058D021A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61408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F59CCC-FA6A-2825-A7DF-AB8145AB1D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4CE319-5EB5-2F25-62A0-9E1C17E706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3E174F-CD47-20C8-A964-C1700B03EF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BCFAF0-1B43-CD1F-C553-0179C7A9CD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A978B-347C-4F2A-A892-1B810C160987}" type="datetimeFigureOut">
              <a:rPr lang="en-GB" smtClean="0"/>
              <a:t>16/10/2024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B7DF37-EFCE-173A-69A0-2191514EB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693DEF-9C9D-3C72-E6EA-EB86E05269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13007-D5A2-4A04-9A00-3D058D021A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75761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6710CC-B9D1-68AD-0E6F-921759ED25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DF47EC6-D295-04AE-AA9B-EE777426B5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C815A5-E8A1-1193-5521-FFC5F30046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5A35B0-4B9E-1C72-A4D7-5B40C374CA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A978B-347C-4F2A-A892-1B810C160987}" type="datetimeFigureOut">
              <a:rPr lang="en-GB" smtClean="0"/>
              <a:t>16/10/2024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C7CACB-6361-6AAB-4C26-82806130F2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0F4306-72B0-6864-76E5-7A1F9CB21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13007-D5A2-4A04-9A00-3D058D021A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01361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B0A52A6-A986-4C48-111C-B416C4DA02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AF150E-0B9C-8930-3AE8-6C72FCF60C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DBC69B-C51A-CD2D-BE4C-6334B5112F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3A978B-347C-4F2A-A892-1B810C160987}" type="datetimeFigureOut">
              <a:rPr lang="en-GB" smtClean="0"/>
              <a:t>16/10/2024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9E59DF-235C-B0D6-7F9E-AA797E45BB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3301E8-EE2F-0C7C-30F6-7A1B0F8E01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813007-D5A2-4A04-9A00-3D058D021A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2062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://www.fillinggood.co.uk/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13" Type="http://schemas.openxmlformats.org/officeDocument/2006/relationships/image" Target="../media/image38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2.jpeg"/><Relationship Id="rId12" Type="http://schemas.openxmlformats.org/officeDocument/2006/relationships/image" Target="../media/image37.jpeg"/><Relationship Id="rId2" Type="http://schemas.openxmlformats.org/officeDocument/2006/relationships/video" Target="../media/media1.mp4"/><Relationship Id="rId16" Type="http://schemas.openxmlformats.org/officeDocument/2006/relationships/image" Target="../media/image41.png"/><Relationship Id="rId1" Type="http://schemas.microsoft.com/office/2007/relationships/media" Target="../media/media1.mp4"/><Relationship Id="rId6" Type="http://schemas.openxmlformats.org/officeDocument/2006/relationships/image" Target="../media/image31.jpeg"/><Relationship Id="rId11" Type="http://schemas.openxmlformats.org/officeDocument/2006/relationships/image" Target="../media/image36.jpeg"/><Relationship Id="rId5" Type="http://schemas.openxmlformats.org/officeDocument/2006/relationships/image" Target="../media/image30.png"/><Relationship Id="rId15" Type="http://schemas.openxmlformats.org/officeDocument/2006/relationships/image" Target="../media/image40.jpeg"/><Relationship Id="rId10" Type="http://schemas.openxmlformats.org/officeDocument/2006/relationships/image" Target="../media/image35.jpeg"/><Relationship Id="rId4" Type="http://schemas.openxmlformats.org/officeDocument/2006/relationships/hyperlink" Target="https://gofundme/ee7b7c0c" TargetMode="External"/><Relationship Id="rId9" Type="http://schemas.openxmlformats.org/officeDocument/2006/relationships/image" Target="../media/image34.jpeg"/><Relationship Id="rId14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7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5392" y="2057400"/>
            <a:ext cx="6312305" cy="4371596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"/>
          <p:cNvSpPr txBox="1"/>
          <p:nvPr/>
        </p:nvSpPr>
        <p:spPr>
          <a:xfrm>
            <a:off x="5261538" y="1625839"/>
            <a:ext cx="6492300" cy="5232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endParaRPr sz="4800">
              <a:solidFill>
                <a:schemeClr val="dk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800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rPr>
              <a:t>How are we applying the principles of circular economy in our operations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rPr>
              <a:t>Climate partnership conference</a:t>
            </a:r>
            <a:endParaRPr sz="2400">
              <a:solidFill>
                <a:schemeClr val="dk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rPr>
              <a:t>09.10.2024</a:t>
            </a:r>
            <a:endParaRPr sz="2400">
              <a:solidFill>
                <a:schemeClr val="dk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dk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2f294201aef_1_2"/>
          <p:cNvSpPr txBox="1">
            <a:spLocks noGrp="1"/>
          </p:cNvSpPr>
          <p:nvPr>
            <p:ph type="title"/>
          </p:nvPr>
        </p:nvSpPr>
        <p:spPr>
          <a:xfrm>
            <a:off x="851427" y="237054"/>
            <a:ext cx="9720000" cy="149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r>
              <a:rPr lang="en-US">
                <a:latin typeface="Impact" panose="020B0806030902050204" pitchFamily="34" charset="0"/>
              </a:rPr>
              <a:t>What do we actually do to be as circular as we can?</a:t>
            </a:r>
            <a:endParaRPr>
              <a:latin typeface="Impact" panose="020B0806030902050204" pitchFamily="34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435D70FB-1EAE-7C79-12DD-A353A3DDFC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152" y="1954530"/>
            <a:ext cx="4274820" cy="4829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6C3AAF4-71A6-F8B2-8E4A-774C23501825}"/>
              </a:ext>
            </a:extLst>
          </p:cNvPr>
          <p:cNvSpPr txBox="1"/>
          <p:nvPr/>
        </p:nvSpPr>
        <p:spPr>
          <a:xfrm>
            <a:off x="6095999" y="1980962"/>
            <a:ext cx="531137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Full range of products on refill… </a:t>
            </a:r>
          </a:p>
          <a:p>
            <a:endParaRPr lang="en-US" b="1"/>
          </a:p>
          <a:p>
            <a:r>
              <a:rPr lang="en-US"/>
              <a:t>-    BYO container</a:t>
            </a:r>
          </a:p>
          <a:p>
            <a:pPr marL="285750" indent="-285750">
              <a:buFontTx/>
              <a:buChar char="-"/>
            </a:pPr>
            <a:r>
              <a:rPr lang="en-US"/>
              <a:t>Take a container for free</a:t>
            </a:r>
          </a:p>
          <a:p>
            <a:pPr marL="285750" indent="-285750">
              <a:buFontTx/>
              <a:buChar char="-"/>
            </a:pPr>
            <a:r>
              <a:rPr lang="en-US"/>
              <a:t>Pay for a paper bag</a:t>
            </a:r>
          </a:p>
          <a:p>
            <a:pPr marL="285750" indent="-285750">
              <a:buFontTx/>
              <a:buChar char="-"/>
            </a:pPr>
            <a:r>
              <a:rPr lang="en-US"/>
              <a:t>Encouragement to bring back packaging where possible (honey, cosmetics…)</a:t>
            </a:r>
          </a:p>
          <a:p>
            <a:pPr marL="285750" indent="-285750">
              <a:buFontTx/>
              <a:buChar char="-"/>
            </a:pPr>
            <a:endParaRPr lang="en-GB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18715293-4C65-61FD-D599-2854A0B12FE7}"/>
              </a:ext>
            </a:extLst>
          </p:cNvPr>
          <p:cNvCxnSpPr>
            <a:cxnSpLocks/>
          </p:cNvCxnSpPr>
          <p:nvPr/>
        </p:nvCxnSpPr>
        <p:spPr>
          <a:xfrm flipV="1">
            <a:off x="4594860" y="2823210"/>
            <a:ext cx="1417320" cy="22980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6A991A28-EAC6-92C3-AFBE-31E796BED2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24231" y="3401038"/>
            <a:ext cx="1998336" cy="3309462"/>
          </a:xfrm>
          <a:prstGeom prst="rect">
            <a:avLst/>
          </a:prstGeom>
        </p:spPr>
      </p:pic>
      <p:pic>
        <p:nvPicPr>
          <p:cNvPr id="10" name="Picture 9" descr="A sign on a wall&#10;&#10;Description automatically generated">
            <a:extLst>
              <a:ext uri="{FF2B5EF4-FFF2-40B4-BE49-F238E27FC236}">
                <a16:creationId xmlns:a16="http://schemas.microsoft.com/office/drawing/2014/main" id="{2FA305F2-125B-4BF6-2E4F-FDFCB0BA099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1674" b="9723"/>
          <a:stretch/>
        </p:blipFill>
        <p:spPr>
          <a:xfrm>
            <a:off x="4594860" y="4948542"/>
            <a:ext cx="5211972" cy="1761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753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2f294201aef_1_2"/>
          <p:cNvSpPr txBox="1">
            <a:spLocks noGrp="1"/>
          </p:cNvSpPr>
          <p:nvPr>
            <p:ph type="title"/>
          </p:nvPr>
        </p:nvSpPr>
        <p:spPr>
          <a:xfrm>
            <a:off x="851427" y="237054"/>
            <a:ext cx="9720000" cy="149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>
                <a:latin typeface="Impact" panose="020B0806030902050204" pitchFamily="34" charset="0"/>
              </a:rPr>
              <a:t>What do we actually do to be as circular as we can?</a:t>
            </a:r>
            <a:endParaRPr>
              <a:latin typeface="Impact" panose="020B0806030902050204" pitchFamily="34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435D70FB-1EAE-7C79-12DD-A353A3DDFC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152" y="1954530"/>
            <a:ext cx="4274820" cy="4829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6C3AAF4-71A6-F8B2-8E4A-774C23501825}"/>
              </a:ext>
            </a:extLst>
          </p:cNvPr>
          <p:cNvSpPr txBox="1"/>
          <p:nvPr/>
        </p:nvSpPr>
        <p:spPr>
          <a:xfrm>
            <a:off x="6095999" y="1980962"/>
            <a:ext cx="531137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Use of the repair café</a:t>
            </a:r>
          </a:p>
          <a:p>
            <a:r>
              <a:rPr lang="en-US"/>
              <a:t>Use of our best knowledge !! We try hard !!</a:t>
            </a:r>
          </a:p>
          <a:p>
            <a:endParaRPr lang="en-US"/>
          </a:p>
          <a:p>
            <a:endParaRPr lang="en-US"/>
          </a:p>
          <a:p>
            <a:r>
              <a:rPr lang="en-US" b="1"/>
              <a:t>Collateral benefit ….</a:t>
            </a:r>
          </a:p>
          <a:p>
            <a:r>
              <a:rPr lang="en-US"/>
              <a:t>Fabulous community platform for reuse of things beyond the shop products</a:t>
            </a:r>
          </a:p>
          <a:p>
            <a:pPr marL="285750" indent="-285750">
              <a:buFontTx/>
              <a:buChar char="-"/>
            </a:pPr>
            <a:endParaRPr lang="en-GB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18715293-4C65-61FD-D599-2854A0B12FE7}"/>
              </a:ext>
            </a:extLst>
          </p:cNvPr>
          <p:cNvCxnSpPr>
            <a:cxnSpLocks/>
          </p:cNvCxnSpPr>
          <p:nvPr/>
        </p:nvCxnSpPr>
        <p:spPr>
          <a:xfrm flipV="1">
            <a:off x="3589020" y="2823210"/>
            <a:ext cx="2423160" cy="26860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697A36B0-24F4-C560-C156-8DCB1A4F9F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1427" y="4665524"/>
            <a:ext cx="2044805" cy="1282766"/>
          </a:xfrm>
          <a:prstGeom prst="rect">
            <a:avLst/>
          </a:prstGeom>
        </p:spPr>
      </p:pic>
      <p:pic>
        <p:nvPicPr>
          <p:cNvPr id="8" name="Picture 7" descr="A group of people around a person&#10;&#10;Description automatically generated">
            <a:extLst>
              <a:ext uri="{FF2B5EF4-FFF2-40B4-BE49-F238E27FC236}">
                <a16:creationId xmlns:a16="http://schemas.microsoft.com/office/drawing/2014/main" id="{2182DDA3-5D9F-9AED-BA85-C1C248105B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42460" y="4958049"/>
            <a:ext cx="2334806" cy="1751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136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2f294201aef_1_2"/>
          <p:cNvSpPr txBox="1">
            <a:spLocks noGrp="1"/>
          </p:cNvSpPr>
          <p:nvPr>
            <p:ph type="title"/>
          </p:nvPr>
        </p:nvSpPr>
        <p:spPr>
          <a:xfrm>
            <a:off x="851427" y="237054"/>
            <a:ext cx="9720000" cy="149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>
                <a:latin typeface="Impact" panose="020B0806030902050204" pitchFamily="34" charset="0"/>
              </a:rPr>
              <a:t>What do we actually do to be as circular as we can?</a:t>
            </a:r>
            <a:endParaRPr>
              <a:latin typeface="Impact" panose="020B0806030902050204" pitchFamily="34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435D70FB-1EAE-7C79-12DD-A353A3DDFC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152" y="1954530"/>
            <a:ext cx="4274820" cy="4829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6C3AAF4-71A6-F8B2-8E4A-774C23501825}"/>
              </a:ext>
            </a:extLst>
          </p:cNvPr>
          <p:cNvSpPr txBox="1"/>
          <p:nvPr/>
        </p:nvSpPr>
        <p:spPr>
          <a:xfrm>
            <a:off x="6250982" y="1247763"/>
            <a:ext cx="5311377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Low amount of waste!</a:t>
            </a:r>
          </a:p>
          <a:p>
            <a:endParaRPr lang="en-US" dirty="0"/>
          </a:p>
          <a:p>
            <a:r>
              <a:rPr lang="en-GB" dirty="0"/>
              <a:t>Cardboard recycled</a:t>
            </a:r>
          </a:p>
          <a:p>
            <a:endParaRPr lang="en-GB" dirty="0"/>
          </a:p>
          <a:p>
            <a:r>
              <a:rPr lang="en-GB" dirty="0"/>
              <a:t>Food spillage goes to Sophie’s chicken</a:t>
            </a:r>
          </a:p>
          <a:p>
            <a:endParaRPr lang="en-GB" dirty="0"/>
          </a:p>
          <a:p>
            <a:r>
              <a:rPr lang="en-GB" dirty="0"/>
              <a:t>… beware of recycling promises… 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18715293-4C65-61FD-D599-2854A0B12FE7}"/>
              </a:ext>
            </a:extLst>
          </p:cNvPr>
          <p:cNvCxnSpPr>
            <a:cxnSpLocks/>
          </p:cNvCxnSpPr>
          <p:nvPr/>
        </p:nvCxnSpPr>
        <p:spPr>
          <a:xfrm flipV="1">
            <a:off x="2434590" y="2823210"/>
            <a:ext cx="3577590" cy="14401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14C4D988-DF08-EFAC-1F44-0041E0B782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09100" y="3675620"/>
            <a:ext cx="2362831" cy="292615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0095E98-DBF9-A16C-F942-B01675EAFD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72410" y="3655407"/>
            <a:ext cx="2043527" cy="2965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27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2f294201aef_1_2"/>
          <p:cNvSpPr txBox="1">
            <a:spLocks noGrp="1"/>
          </p:cNvSpPr>
          <p:nvPr>
            <p:ph type="title"/>
          </p:nvPr>
        </p:nvSpPr>
        <p:spPr>
          <a:xfrm>
            <a:off x="851427" y="237054"/>
            <a:ext cx="9720000" cy="149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>
                <a:latin typeface="Impact" panose="020B0806030902050204" pitchFamily="34" charset="0"/>
              </a:rPr>
              <a:t>What are the limits</a:t>
            </a:r>
            <a:endParaRPr>
              <a:latin typeface="Impact" panose="020B080603090205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6C3AAF4-71A6-F8B2-8E4A-774C23501825}"/>
              </a:ext>
            </a:extLst>
          </p:cNvPr>
          <p:cNvSpPr txBox="1"/>
          <p:nvPr/>
        </p:nvSpPr>
        <p:spPr>
          <a:xfrm>
            <a:off x="851427" y="2072402"/>
            <a:ext cx="5311377" cy="252376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/>
              <a:t>We are still generating waste</a:t>
            </a:r>
          </a:p>
          <a:p>
            <a:endParaRPr lang="en-US" sz="16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/>
              <a:t>Sometimes easier and quicker to “buy new”</a:t>
            </a:r>
          </a:p>
          <a:p>
            <a:endParaRPr lang="en-US" sz="16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/>
              <a:t>Our operations are labour intensive</a:t>
            </a:r>
          </a:p>
          <a:p>
            <a:endParaRPr lang="en-US" sz="16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/>
              <a:t>Our business model is fragile</a:t>
            </a:r>
          </a:p>
          <a:p>
            <a:endParaRPr lang="en-US" sz="16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/>
              <a:t>Low recurring sales of reusable products</a:t>
            </a:r>
          </a:p>
          <a:p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9DC5BE5-9AE3-236C-DE5F-8ED03EEC7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1044" y="0"/>
            <a:ext cx="2159111" cy="3645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4938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2f294201aef_1_2"/>
          <p:cNvSpPr txBox="1">
            <a:spLocks noGrp="1"/>
          </p:cNvSpPr>
          <p:nvPr>
            <p:ph type="title"/>
          </p:nvPr>
        </p:nvSpPr>
        <p:spPr>
          <a:xfrm>
            <a:off x="851427" y="237054"/>
            <a:ext cx="9720000" cy="149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>
                <a:latin typeface="Impact" panose="020B0806030902050204" pitchFamily="34" charset="0"/>
              </a:rPr>
              <a:t>Overcompensated by many benefits!</a:t>
            </a:r>
            <a:endParaRPr>
              <a:latin typeface="Impact" panose="020B080603090205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6C3AAF4-71A6-F8B2-8E4A-774C23501825}"/>
              </a:ext>
            </a:extLst>
          </p:cNvPr>
          <p:cNvSpPr txBox="1"/>
          <p:nvPr/>
        </p:nvSpPr>
        <p:spPr>
          <a:xfrm>
            <a:off x="1547464" y="1988458"/>
            <a:ext cx="6914149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/>
              <a:t>Undeniable cost savings</a:t>
            </a:r>
          </a:p>
          <a:p>
            <a:pPr algn="r"/>
            <a:r>
              <a:rPr lang="en-US"/>
              <a:t>for equipment and repairs – we owe our cash position to it!</a:t>
            </a:r>
          </a:p>
          <a:p>
            <a:endParaRPr lang="en-GB"/>
          </a:p>
          <a:p>
            <a:r>
              <a:rPr lang="en-GB" sz="2800" b="1">
                <a:latin typeface="Dreaming Outloud Script Pro" panose="020F0502020204030204" pitchFamily="66" charset="0"/>
                <a:cs typeface="Dreaming Outloud Script Pro" panose="020F0502020204030204" pitchFamily="66" charset="0"/>
              </a:rPr>
              <a:t>Community alive</a:t>
            </a:r>
          </a:p>
          <a:p>
            <a:endParaRPr lang="en-GB"/>
          </a:p>
          <a:p>
            <a:pPr algn="ctr"/>
            <a:r>
              <a:rPr lang="en-GB" sz="3600" b="1" i="1">
                <a:latin typeface="Broadway" panose="04040905080B02020502" pitchFamily="82" charset="0"/>
              </a:rPr>
              <a:t>Not efficient, but robust</a:t>
            </a:r>
          </a:p>
          <a:p>
            <a:endParaRPr lang="en-US"/>
          </a:p>
          <a:p>
            <a:pPr algn="ctr"/>
            <a:r>
              <a:rPr lang="en-US"/>
              <a:t>More than </a:t>
            </a:r>
            <a:r>
              <a:rPr lang="en-US" sz="2800" b="1"/>
              <a:t>181 000 pieces of packaging </a:t>
            </a:r>
          </a:p>
          <a:p>
            <a:pPr algn="ctr"/>
            <a:r>
              <a:rPr lang="en-US"/>
              <a:t>saved so far!</a:t>
            </a:r>
          </a:p>
          <a:p>
            <a:endParaRPr lang="en-US"/>
          </a:p>
          <a:p>
            <a:pPr algn="r"/>
            <a:r>
              <a:rPr lang="en-US" sz="2000" b="1"/>
              <a:t>Cheaper options</a:t>
            </a:r>
            <a:r>
              <a:rPr lang="en-US"/>
              <a:t> </a:t>
            </a:r>
          </a:p>
          <a:p>
            <a:pPr algn="r"/>
            <a:r>
              <a:rPr lang="en-US"/>
              <a:t>(cleaning products, dried fruits, spices, soy sauce, and many more…)</a:t>
            </a:r>
          </a:p>
          <a:p>
            <a:endParaRPr lang="en-US"/>
          </a:p>
          <a:p>
            <a:r>
              <a:rPr lang="en-US" sz="2400" b="1">
                <a:latin typeface="Cavolini" panose="020B0502040204020203" pitchFamily="66" charset="0"/>
                <a:cs typeface="Cavolini" panose="020B0502040204020203" pitchFamily="66" charset="0"/>
              </a:rPr>
              <a:t>83% of our customers come back</a:t>
            </a:r>
            <a:r>
              <a:rPr lang="en-US" sz="1600">
                <a:latin typeface="Cavolini" panose="020B0502040204020203" pitchFamily="66" charset="0"/>
                <a:cs typeface="Cavolini" panose="020B0502040204020203" pitchFamily="66" charset="0"/>
              </a:rPr>
              <a:t>…</a:t>
            </a:r>
          </a:p>
          <a:p>
            <a:r>
              <a:rPr lang="en-US" sz="1600">
                <a:latin typeface="Cavolini" panose="020B0502040204020203" pitchFamily="66" charset="0"/>
                <a:cs typeface="Cavolini" panose="020B0502040204020203" pitchFamily="66" charset="0"/>
              </a:rPr>
              <a:t>Once you start, you are not looking back!</a:t>
            </a:r>
            <a:endParaRPr lang="en-GB" sz="1600">
              <a:latin typeface="Cavolini" panose="020B0502040204020203" pitchFamily="66" charset="0"/>
              <a:cs typeface="Cavolini" panose="020B0502040204020203" pitchFamily="66" charset="0"/>
            </a:endParaRPr>
          </a:p>
        </p:txBody>
      </p:sp>
      <p:pic>
        <p:nvPicPr>
          <p:cNvPr id="10" name="Picture 9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59EBD004-4BB3-0A66-B8B7-198288B196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4501" y="2072402"/>
            <a:ext cx="2181489" cy="16361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4974067-5F4B-B668-4E23-2AA9CC96CB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44501" y="4105237"/>
            <a:ext cx="2181489" cy="1586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6931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BA1DBE-AFF0-9254-68B7-2F8D44C247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Impact" panose="020B0806030902050204" pitchFamily="34" charset="0"/>
              </a:rPr>
              <a:t>Thank you! Questions?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941289-8948-937D-71C6-B160C06527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Want to shop with us?</a:t>
            </a:r>
          </a:p>
          <a:p>
            <a:r>
              <a:rPr lang="en-GB"/>
              <a:t>Volunteer with us?</a:t>
            </a:r>
          </a:p>
          <a:p>
            <a:r>
              <a:rPr lang="en-GB"/>
              <a:t>Contact us through our website or</a:t>
            </a:r>
          </a:p>
          <a:p>
            <a:r>
              <a:rPr lang="en-GB"/>
              <a:t>Come and say hello!</a:t>
            </a:r>
          </a:p>
          <a:p>
            <a:endParaRPr lang="en-GB"/>
          </a:p>
          <a:p>
            <a:r>
              <a:rPr lang="en-GB">
                <a:hlinkClick r:id="rId2"/>
              </a:rPr>
              <a:t>www.fillinggood.co.uk</a:t>
            </a:r>
            <a:endParaRPr lang="en-GB"/>
          </a:p>
          <a:p>
            <a:r>
              <a:rPr lang="en-GB"/>
              <a:t>Facebook : </a:t>
            </a:r>
            <a:r>
              <a:rPr lang="en-GB" err="1"/>
              <a:t>fillinggoodltd</a:t>
            </a:r>
            <a:endParaRPr lang="en-GB"/>
          </a:p>
          <a:p>
            <a:r>
              <a:rPr lang="en-GB"/>
              <a:t>Insta : </a:t>
            </a:r>
            <a:r>
              <a:rPr lang="en-GB" err="1"/>
              <a:t>fillinggoodltd</a:t>
            </a:r>
            <a:endParaRPr lang="en-GB"/>
          </a:p>
        </p:txBody>
      </p:sp>
      <p:pic>
        <p:nvPicPr>
          <p:cNvPr id="4" name="Google Shape;112;g2786c89366c_0_20">
            <a:extLst>
              <a:ext uri="{FF2B5EF4-FFF2-40B4-BE49-F238E27FC236}">
                <a16:creationId xmlns:a16="http://schemas.microsoft.com/office/drawing/2014/main" id="{4F6E6E7F-25DD-7B6F-5B53-47E16266C324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19452" y="2170891"/>
            <a:ext cx="6220150" cy="43978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327341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B87011-D096-AEAA-1FDE-5C5DA99BC6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Impact" panose="020B0806030902050204" pitchFamily="34" charset="0"/>
              </a:rPr>
              <a:t>Help us get our smiles back</a:t>
            </a:r>
            <a:endParaRPr lang="en-GB">
              <a:latin typeface="Impact" panose="020B080603090205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2C3157-B355-7D07-F998-AE855300B9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181911" y="5544683"/>
            <a:ext cx="5554472" cy="738664"/>
          </a:xfrm>
        </p:spPr>
        <p:txBody>
          <a:bodyPr>
            <a:normAutofit fontScale="92500" lnSpcReduction="10000"/>
          </a:bodyPr>
          <a:lstStyle/>
          <a:p>
            <a:r>
              <a:rPr lang="en-US"/>
              <a:t>Fundraiser: </a:t>
            </a:r>
            <a:r>
              <a:rPr lang="en-GB" b="0" i="0" u="sng">
                <a:solidFill>
                  <a:srgbClr val="0000FF"/>
                </a:solidFill>
                <a:effectLst/>
                <a:latin typeface="Aptos" panose="020B0004020202020204" pitchFamily="34" charset="0"/>
                <a:hlinkClick r:id="rId4"/>
              </a:rPr>
              <a:t>https://gofund.me/ee7b7c0c</a:t>
            </a:r>
            <a:endParaRPr lang="en-GB"/>
          </a:p>
        </p:txBody>
      </p:sp>
      <p:pic>
        <p:nvPicPr>
          <p:cNvPr id="4" name="04a446308afb430ca252c4c519d2fc7e(1)">
            <a:hlinkClick r:id="" action="ppaction://media"/>
            <a:extLst>
              <a:ext uri="{FF2B5EF4-FFF2-40B4-BE49-F238E27FC236}">
                <a16:creationId xmlns:a16="http://schemas.microsoft.com/office/drawing/2014/main" id="{AAF99BCA-BF4B-B05F-B42A-280B5188988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34376" y="762000"/>
            <a:ext cx="3429000" cy="6096000"/>
          </a:xfrm>
          <a:prstGeom prst="rect">
            <a:avLst/>
          </a:prstGeom>
        </p:spPr>
      </p:pic>
      <p:pic>
        <p:nvPicPr>
          <p:cNvPr id="6" name="Picture 5" descr="A person with a towel on his head&#10;&#10;Description automatically generated">
            <a:extLst>
              <a:ext uri="{FF2B5EF4-FFF2-40B4-BE49-F238E27FC236}">
                <a16:creationId xmlns:a16="http://schemas.microsoft.com/office/drawing/2014/main" id="{915A3B53-E5B0-74B4-26F4-736BF40609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25026" y="1719812"/>
            <a:ext cx="1434326" cy="1912435"/>
          </a:xfrm>
          <a:prstGeom prst="rect">
            <a:avLst/>
          </a:prstGeom>
        </p:spPr>
      </p:pic>
      <p:pic>
        <p:nvPicPr>
          <p:cNvPr id="8" name="Picture 7" descr="A person with a towel on her head&#10;&#10;Description automatically generated">
            <a:extLst>
              <a:ext uri="{FF2B5EF4-FFF2-40B4-BE49-F238E27FC236}">
                <a16:creationId xmlns:a16="http://schemas.microsoft.com/office/drawing/2014/main" id="{E9549BB7-DBEE-2238-8033-38F4C8E639A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90700" y="1737360"/>
            <a:ext cx="1434326" cy="1912435"/>
          </a:xfrm>
          <a:prstGeom prst="rect">
            <a:avLst/>
          </a:prstGeom>
        </p:spPr>
      </p:pic>
      <p:pic>
        <p:nvPicPr>
          <p:cNvPr id="10" name="Picture 9" descr="A child with a towel on his head&#10;&#10;Description automatically generated">
            <a:extLst>
              <a:ext uri="{FF2B5EF4-FFF2-40B4-BE49-F238E27FC236}">
                <a16:creationId xmlns:a16="http://schemas.microsoft.com/office/drawing/2014/main" id="{F66CF9DA-06F3-0270-D30D-628F3528E29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6374" y="1737360"/>
            <a:ext cx="1434326" cy="1912435"/>
          </a:xfrm>
          <a:prstGeom prst="rect">
            <a:avLst/>
          </a:prstGeom>
        </p:spPr>
      </p:pic>
      <p:pic>
        <p:nvPicPr>
          <p:cNvPr id="16" name="Picture 15" descr="A person wearing glasses and a towel on their head&#10;&#10;Description automatically generated">
            <a:extLst>
              <a:ext uri="{FF2B5EF4-FFF2-40B4-BE49-F238E27FC236}">
                <a16:creationId xmlns:a16="http://schemas.microsoft.com/office/drawing/2014/main" id="{D43254F4-27A6-500C-19FF-80CC083DE54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91108" y="1719812"/>
            <a:ext cx="1502424" cy="2003232"/>
          </a:xfrm>
          <a:prstGeom prst="rect">
            <a:avLst/>
          </a:prstGeom>
        </p:spPr>
      </p:pic>
      <p:pic>
        <p:nvPicPr>
          <p:cNvPr id="18" name="Picture 17" descr="A person with a towel on her head&#10;&#10;Description automatically generated">
            <a:extLst>
              <a:ext uri="{FF2B5EF4-FFF2-40B4-BE49-F238E27FC236}">
                <a16:creationId xmlns:a16="http://schemas.microsoft.com/office/drawing/2014/main" id="{0395C9B1-4CBB-C122-1169-9D9C3A5B493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48527" y="3600450"/>
            <a:ext cx="1448068" cy="1930757"/>
          </a:xfrm>
          <a:prstGeom prst="rect">
            <a:avLst/>
          </a:prstGeom>
        </p:spPr>
      </p:pic>
      <p:pic>
        <p:nvPicPr>
          <p:cNvPr id="20" name="Picture 19" descr="A person wearing glasses and a towel on her head&#10;&#10;Description automatically generated">
            <a:extLst>
              <a:ext uri="{FF2B5EF4-FFF2-40B4-BE49-F238E27FC236}">
                <a16:creationId xmlns:a16="http://schemas.microsoft.com/office/drawing/2014/main" id="{0DFB6382-B3E6-F785-F7D9-217445D2B51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43718" y="3583121"/>
            <a:ext cx="1461064" cy="1948086"/>
          </a:xfrm>
          <a:prstGeom prst="rect">
            <a:avLst/>
          </a:prstGeom>
        </p:spPr>
      </p:pic>
      <p:pic>
        <p:nvPicPr>
          <p:cNvPr id="22" name="Picture 21" descr="A person with a towel on her head&#10;&#10;Description automatically generated">
            <a:extLst>
              <a:ext uri="{FF2B5EF4-FFF2-40B4-BE49-F238E27FC236}">
                <a16:creationId xmlns:a16="http://schemas.microsoft.com/office/drawing/2014/main" id="{75C39271-A0FC-9F40-B771-5AF265C2D4A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808998" y="3569645"/>
            <a:ext cx="1434326" cy="1912435"/>
          </a:xfrm>
          <a:prstGeom prst="rect">
            <a:avLst/>
          </a:prstGeom>
        </p:spPr>
      </p:pic>
      <p:pic>
        <p:nvPicPr>
          <p:cNvPr id="24" name="Picture 23" descr="A person with a towel on her head&#10;&#10;Description automatically generated">
            <a:extLst>
              <a:ext uri="{FF2B5EF4-FFF2-40B4-BE49-F238E27FC236}">
                <a16:creationId xmlns:a16="http://schemas.microsoft.com/office/drawing/2014/main" id="{6A6C6495-B637-0467-BDC1-F074A13957C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58944" y="3568945"/>
            <a:ext cx="1434326" cy="1912435"/>
          </a:xfrm>
          <a:prstGeom prst="rect">
            <a:avLst/>
          </a:prstGeom>
        </p:spPr>
      </p:pic>
      <p:pic>
        <p:nvPicPr>
          <p:cNvPr id="26" name="Picture 25" descr="A person wearing glasses and a green towel on her head&#10;&#10;Description automatically generated">
            <a:extLst>
              <a:ext uri="{FF2B5EF4-FFF2-40B4-BE49-F238E27FC236}">
                <a16:creationId xmlns:a16="http://schemas.microsoft.com/office/drawing/2014/main" id="{C9E7F1E7-546E-94AC-746F-BB2691E7534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659352" y="1711109"/>
            <a:ext cx="1434326" cy="1912435"/>
          </a:xfrm>
          <a:prstGeom prst="rect">
            <a:avLst/>
          </a:prstGeom>
        </p:spPr>
      </p:pic>
      <p:pic>
        <p:nvPicPr>
          <p:cNvPr id="14" name="Picture 13" descr="A person with a towel on his head&#10;&#10;Description automatically generated">
            <a:extLst>
              <a:ext uri="{FF2B5EF4-FFF2-40B4-BE49-F238E27FC236}">
                <a16:creationId xmlns:a16="http://schemas.microsoft.com/office/drawing/2014/main" id="{0FCC2B80-2C30-BF8E-FA45-1DC92542A7F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084920" y="3583121"/>
            <a:ext cx="1477684" cy="197024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A93B6AE-F194-1C2C-524E-F41BE8C8399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815212" y="5742288"/>
            <a:ext cx="1038256" cy="1060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973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"/>
          <p:cNvSpPr txBox="1">
            <a:spLocks noGrp="1"/>
          </p:cNvSpPr>
          <p:nvPr>
            <p:ph type="title"/>
          </p:nvPr>
        </p:nvSpPr>
        <p:spPr>
          <a:xfrm>
            <a:off x="838199" y="365125"/>
            <a:ext cx="9701463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r>
              <a:rPr lang="en-US">
                <a:latin typeface="Impact" panose="020B0806030902050204" pitchFamily="34" charset="0"/>
              </a:rPr>
              <a:t>AGENDA</a:t>
            </a:r>
            <a:endParaRPr>
              <a:latin typeface="Impact" panose="020B0806030902050204" pitchFamily="34" charset="0"/>
            </a:endParaRPr>
          </a:p>
        </p:txBody>
      </p:sp>
      <p:sp>
        <p:nvSpPr>
          <p:cNvPr id="104" name="Google Shape;104;p2"/>
          <p:cNvSpPr txBox="1"/>
          <p:nvPr/>
        </p:nvSpPr>
        <p:spPr>
          <a:xfrm>
            <a:off x="2695074" y="2090175"/>
            <a:ext cx="7660505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Who we are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Basics about Circular economy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What are we doing differently – real life examples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Q&amp;A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524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2786c89366c_0_20"/>
          <p:cNvSpPr txBox="1">
            <a:spLocks noGrp="1"/>
          </p:cNvSpPr>
          <p:nvPr>
            <p:ph type="title"/>
          </p:nvPr>
        </p:nvSpPr>
        <p:spPr>
          <a:xfrm>
            <a:off x="891253" y="518791"/>
            <a:ext cx="9720000" cy="149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r>
              <a:rPr lang="en-US">
                <a:latin typeface="Impact" panose="020B0806030902050204" pitchFamily="34" charset="0"/>
              </a:rPr>
              <a:t>Filling Good in a nutshell</a:t>
            </a:r>
            <a:endParaRPr>
              <a:latin typeface="Impact" panose="020B0806030902050204" pitchFamily="34" charset="0"/>
            </a:endParaRPr>
          </a:p>
        </p:txBody>
      </p:sp>
      <p:sp>
        <p:nvSpPr>
          <p:cNvPr id="111" name="Google Shape;111;g2786c89366c_0_20"/>
          <p:cNvSpPr txBox="1">
            <a:spLocks noGrp="1"/>
          </p:cNvSpPr>
          <p:nvPr>
            <p:ph type="body" idx="1"/>
          </p:nvPr>
        </p:nvSpPr>
        <p:spPr>
          <a:xfrm>
            <a:off x="846952" y="2284250"/>
            <a:ext cx="4820100" cy="40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 fontScale="92500" lnSpcReduction="20000"/>
          </a:bodyPr>
          <a:lstStyle/>
          <a:p>
            <a:pPr marL="457200" lvl="0" indent="-3429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Community owned shop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Refills - zero waste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Not for profit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Run by volunteers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Cooperative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Profit aims to go for Environmental charities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Minimal impact of its operation on the environment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Spread sustainable living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What you need everyday but better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endParaRPr/>
          </a:p>
        </p:txBody>
      </p:sp>
      <p:pic>
        <p:nvPicPr>
          <p:cNvPr id="112" name="Google Shape;112;g2786c89366c_0_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19452" y="2170891"/>
            <a:ext cx="6220150" cy="43978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30732dd56ec_1_4"/>
          <p:cNvSpPr txBox="1">
            <a:spLocks noGrp="1"/>
          </p:cNvSpPr>
          <p:nvPr>
            <p:ph type="title"/>
          </p:nvPr>
        </p:nvSpPr>
        <p:spPr>
          <a:xfrm>
            <a:off x="594360" y="363741"/>
            <a:ext cx="9965218" cy="149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r>
              <a:rPr lang="en-US">
                <a:latin typeface="Impact" panose="020B0806030902050204" pitchFamily="34" charset="0"/>
              </a:rPr>
              <a:t>From a linear to a circular economy…</a:t>
            </a:r>
            <a:endParaRPr>
              <a:latin typeface="Impact" panose="020B080603090205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C43CF444-9B5C-B343-C87C-3A2C7A8B9E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9672" y="110199"/>
            <a:ext cx="4219827" cy="3126333"/>
          </a:xfrm>
          <a:prstGeom prst="rect">
            <a:avLst/>
          </a:prstGeom>
        </p:spPr>
      </p:pic>
      <p:sp>
        <p:nvSpPr>
          <p:cNvPr id="7" name="Callout: Down Arrow 6">
            <a:extLst>
              <a:ext uri="{FF2B5EF4-FFF2-40B4-BE49-F238E27FC236}">
                <a16:creationId xmlns:a16="http://schemas.microsoft.com/office/drawing/2014/main" id="{0563A152-96EE-A967-6C6E-3015A6D0E7A9}"/>
              </a:ext>
            </a:extLst>
          </p:cNvPr>
          <p:cNvSpPr/>
          <p:nvPr/>
        </p:nvSpPr>
        <p:spPr>
          <a:xfrm>
            <a:off x="1097280" y="2468880"/>
            <a:ext cx="2297430" cy="960120"/>
          </a:xfrm>
          <a:prstGeom prst="downArrowCallou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Raw materials</a:t>
            </a:r>
            <a:endParaRPr lang="en-GB"/>
          </a:p>
        </p:txBody>
      </p:sp>
      <p:sp>
        <p:nvSpPr>
          <p:cNvPr id="8" name="Callout: Down Arrow 7">
            <a:extLst>
              <a:ext uri="{FF2B5EF4-FFF2-40B4-BE49-F238E27FC236}">
                <a16:creationId xmlns:a16="http://schemas.microsoft.com/office/drawing/2014/main" id="{6B78EE95-C840-12FA-963E-78A2DE57F87A}"/>
              </a:ext>
            </a:extLst>
          </p:cNvPr>
          <p:cNvSpPr/>
          <p:nvPr/>
        </p:nvSpPr>
        <p:spPr>
          <a:xfrm>
            <a:off x="1097280" y="3379119"/>
            <a:ext cx="2297430" cy="960120"/>
          </a:xfrm>
          <a:prstGeom prst="downArrowCallou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Production</a:t>
            </a:r>
            <a:endParaRPr lang="en-GB"/>
          </a:p>
        </p:txBody>
      </p:sp>
      <p:sp>
        <p:nvSpPr>
          <p:cNvPr id="9" name="Callout: Down Arrow 8">
            <a:extLst>
              <a:ext uri="{FF2B5EF4-FFF2-40B4-BE49-F238E27FC236}">
                <a16:creationId xmlns:a16="http://schemas.microsoft.com/office/drawing/2014/main" id="{908A1C82-5E08-288B-EBBE-EB07AC42811F}"/>
              </a:ext>
            </a:extLst>
          </p:cNvPr>
          <p:cNvSpPr/>
          <p:nvPr/>
        </p:nvSpPr>
        <p:spPr>
          <a:xfrm>
            <a:off x="1097280" y="4267992"/>
            <a:ext cx="2297430" cy="960120"/>
          </a:xfrm>
          <a:prstGeom prst="downArrowCallou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Consumption</a:t>
            </a:r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33283A7-262E-0AA3-8ED5-96ACBA31A127}"/>
              </a:ext>
            </a:extLst>
          </p:cNvPr>
          <p:cNvSpPr/>
          <p:nvPr/>
        </p:nvSpPr>
        <p:spPr>
          <a:xfrm>
            <a:off x="1097280" y="5178231"/>
            <a:ext cx="2297430" cy="644895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WASTE</a:t>
            </a:r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A1D1288-D693-9173-76DA-FE0F83A52550}"/>
              </a:ext>
            </a:extLst>
          </p:cNvPr>
          <p:cNvSpPr txBox="1"/>
          <p:nvPr/>
        </p:nvSpPr>
        <p:spPr>
          <a:xfrm>
            <a:off x="3731093" y="2111880"/>
            <a:ext cx="20349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Polluting extraction</a:t>
            </a:r>
          </a:p>
          <a:p>
            <a:r>
              <a:rPr lang="en-US" dirty="0"/>
              <a:t>Finished resources</a:t>
            </a:r>
          </a:p>
          <a:p>
            <a:r>
              <a:rPr lang="en-US" dirty="0"/>
              <a:t>Demand is rocketing</a:t>
            </a:r>
            <a:endParaRPr lang="en-GB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2D7E296-5B02-D049-A720-C2F3766E05EF}"/>
              </a:ext>
            </a:extLst>
          </p:cNvPr>
          <p:cNvSpPr txBox="1"/>
          <p:nvPr/>
        </p:nvSpPr>
        <p:spPr>
          <a:xfrm>
            <a:off x="3731093" y="3342197"/>
            <a:ext cx="824248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Energy use</a:t>
            </a:r>
          </a:p>
          <a:p>
            <a:r>
              <a:rPr lang="en-US"/>
              <a:t>Transportation</a:t>
            </a:r>
          </a:p>
          <a:p>
            <a:r>
              <a:rPr lang="en-US"/>
              <a:t>Machines powered by oil = each human being has 200 slaves equivalent in energy (400 in the UK!)</a:t>
            </a:r>
            <a:endParaRPr lang="en-GB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31207BF-1DF0-60CF-A7DD-A0FCFFD9B4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2329" y="31422"/>
            <a:ext cx="5440677" cy="3768211"/>
          </a:xfrm>
          <a:prstGeom prst="rect">
            <a:avLst/>
          </a:prstGeom>
        </p:spPr>
      </p:pic>
      <p:pic>
        <p:nvPicPr>
          <p:cNvPr id="3074" name="Picture 2" descr="A line chart that shows the world population since 10,000BC. The line is mostly flat until the last few centuries when the population increased rapidly.">
            <a:extLst>
              <a:ext uri="{FF2B5EF4-FFF2-40B4-BE49-F238E27FC236}">
                <a16:creationId xmlns:a16="http://schemas.microsoft.com/office/drawing/2014/main" id="{9F4D4636-4528-8C31-1ED5-DC84EA82D0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4636" y="152716"/>
            <a:ext cx="3868940" cy="3646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0D88D6A-6F49-310A-76D2-9B4273EC58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83401" y="15056"/>
            <a:ext cx="5179090" cy="369391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B60455A-A9BF-2431-212F-D4F998B9EBD9}"/>
              </a:ext>
            </a:extLst>
          </p:cNvPr>
          <p:cNvSpPr txBox="1"/>
          <p:nvPr/>
        </p:nvSpPr>
        <p:spPr>
          <a:xfrm>
            <a:off x="3731093" y="4791312"/>
            <a:ext cx="56464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Exponential population growth</a:t>
            </a:r>
          </a:p>
          <a:p>
            <a:r>
              <a:rPr lang="en-US" dirty="0"/>
              <a:t>Higher standard of living than one or two generations before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7332080-D888-1084-4F34-8881DD9B4CCC}"/>
              </a:ext>
            </a:extLst>
          </p:cNvPr>
          <p:cNvSpPr txBox="1"/>
          <p:nvPr/>
        </p:nvSpPr>
        <p:spPr>
          <a:xfrm>
            <a:off x="3731093" y="5991402"/>
            <a:ext cx="56464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 billion metric tons worldwide each year</a:t>
            </a:r>
          </a:p>
          <a:p>
            <a:r>
              <a:rPr lang="en-US" dirty="0"/>
              <a:t>Global recycling waste is… 19%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1" grpId="0" animBg="1"/>
      <p:bldP spid="12" grpId="0"/>
      <p:bldP spid="13" grpId="0"/>
      <p:bldP spid="19" grpId="0"/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30732dd56ec_1_4"/>
          <p:cNvSpPr txBox="1">
            <a:spLocks noGrp="1"/>
          </p:cNvSpPr>
          <p:nvPr>
            <p:ph type="title"/>
          </p:nvPr>
        </p:nvSpPr>
        <p:spPr>
          <a:xfrm>
            <a:off x="594360" y="363741"/>
            <a:ext cx="9965218" cy="149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r>
              <a:rPr lang="en-US">
                <a:latin typeface="Impact" panose="020B0806030902050204" pitchFamily="34" charset="0"/>
              </a:rPr>
              <a:t>From a linear to a circular economy…</a:t>
            </a:r>
            <a:endParaRPr>
              <a:latin typeface="Impact" panose="020B0806030902050204" pitchFamily="34" charset="0"/>
            </a:endParaRPr>
          </a:p>
        </p:txBody>
      </p:sp>
      <p:pic>
        <p:nvPicPr>
          <p:cNvPr id="6" name="Picture 5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41CDEE24-8697-E922-6297-D6B788BAF0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9873" y="4935073"/>
            <a:ext cx="1609260" cy="1609260"/>
          </a:xfrm>
          <a:prstGeom prst="rect">
            <a:avLst/>
          </a:prstGeom>
        </p:spPr>
      </p:pic>
      <p:sp>
        <p:nvSpPr>
          <p:cNvPr id="3" name="Callout: Down Arrow 2">
            <a:extLst>
              <a:ext uri="{FF2B5EF4-FFF2-40B4-BE49-F238E27FC236}">
                <a16:creationId xmlns:a16="http://schemas.microsoft.com/office/drawing/2014/main" id="{538D0D56-D0F3-8D94-1151-4C06A29D3DE4}"/>
              </a:ext>
            </a:extLst>
          </p:cNvPr>
          <p:cNvSpPr/>
          <p:nvPr/>
        </p:nvSpPr>
        <p:spPr>
          <a:xfrm>
            <a:off x="1097280" y="2468880"/>
            <a:ext cx="2297430" cy="960120"/>
          </a:xfrm>
          <a:prstGeom prst="downArrowCallou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Raw materials</a:t>
            </a:r>
            <a:endParaRPr lang="en-GB"/>
          </a:p>
        </p:txBody>
      </p:sp>
      <p:sp>
        <p:nvSpPr>
          <p:cNvPr id="4" name="Callout: Down Arrow 3">
            <a:extLst>
              <a:ext uri="{FF2B5EF4-FFF2-40B4-BE49-F238E27FC236}">
                <a16:creationId xmlns:a16="http://schemas.microsoft.com/office/drawing/2014/main" id="{F383DC55-7A5A-17F4-9ABE-D4F8E53F1E15}"/>
              </a:ext>
            </a:extLst>
          </p:cNvPr>
          <p:cNvSpPr/>
          <p:nvPr/>
        </p:nvSpPr>
        <p:spPr>
          <a:xfrm>
            <a:off x="1097280" y="3379119"/>
            <a:ext cx="2297430" cy="960120"/>
          </a:xfrm>
          <a:prstGeom prst="downArrowCallou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Production</a:t>
            </a:r>
            <a:endParaRPr lang="en-GB"/>
          </a:p>
        </p:txBody>
      </p:sp>
      <p:sp>
        <p:nvSpPr>
          <p:cNvPr id="5" name="Callout: Down Arrow 4">
            <a:extLst>
              <a:ext uri="{FF2B5EF4-FFF2-40B4-BE49-F238E27FC236}">
                <a16:creationId xmlns:a16="http://schemas.microsoft.com/office/drawing/2014/main" id="{262D9787-7FD7-C60A-0CFB-02935E7A10FC}"/>
              </a:ext>
            </a:extLst>
          </p:cNvPr>
          <p:cNvSpPr/>
          <p:nvPr/>
        </p:nvSpPr>
        <p:spPr>
          <a:xfrm>
            <a:off x="1097280" y="4267992"/>
            <a:ext cx="2297430" cy="960120"/>
          </a:xfrm>
          <a:prstGeom prst="downArrowCallou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Consumption</a:t>
            </a:r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34BF218-05E0-5DC3-5E4B-1BF35EA7906D}"/>
              </a:ext>
            </a:extLst>
          </p:cNvPr>
          <p:cNvSpPr/>
          <p:nvPr/>
        </p:nvSpPr>
        <p:spPr>
          <a:xfrm>
            <a:off x="1097280" y="5178231"/>
            <a:ext cx="2297430" cy="644895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WASTE</a:t>
            </a:r>
            <a:endParaRPr lang="en-GB"/>
          </a:p>
        </p:txBody>
      </p:sp>
      <p:sp>
        <p:nvSpPr>
          <p:cNvPr id="14" name="Callout: Down Arrow 13">
            <a:extLst>
              <a:ext uri="{FF2B5EF4-FFF2-40B4-BE49-F238E27FC236}">
                <a16:creationId xmlns:a16="http://schemas.microsoft.com/office/drawing/2014/main" id="{836FBDBA-C396-B9CB-C139-6E2E50B654FA}"/>
              </a:ext>
            </a:extLst>
          </p:cNvPr>
          <p:cNvSpPr/>
          <p:nvPr/>
        </p:nvSpPr>
        <p:spPr>
          <a:xfrm>
            <a:off x="5195700" y="2465347"/>
            <a:ext cx="2297430" cy="960120"/>
          </a:xfrm>
          <a:prstGeom prst="downArrowCallou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Raw materials</a:t>
            </a:r>
            <a:endParaRPr lang="en-GB"/>
          </a:p>
        </p:txBody>
      </p:sp>
      <p:sp>
        <p:nvSpPr>
          <p:cNvPr id="16" name="Callout: Down Arrow 15">
            <a:extLst>
              <a:ext uri="{FF2B5EF4-FFF2-40B4-BE49-F238E27FC236}">
                <a16:creationId xmlns:a16="http://schemas.microsoft.com/office/drawing/2014/main" id="{B5D26A6F-BB63-B33C-883A-9F43B24ACC99}"/>
              </a:ext>
            </a:extLst>
          </p:cNvPr>
          <p:cNvSpPr/>
          <p:nvPr/>
        </p:nvSpPr>
        <p:spPr>
          <a:xfrm>
            <a:off x="5195700" y="3375586"/>
            <a:ext cx="2297430" cy="960120"/>
          </a:xfrm>
          <a:prstGeom prst="downArrowCallou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Production</a:t>
            </a:r>
            <a:endParaRPr lang="en-GB"/>
          </a:p>
        </p:txBody>
      </p:sp>
      <p:sp>
        <p:nvSpPr>
          <p:cNvPr id="17" name="Callout: Down Arrow 16">
            <a:extLst>
              <a:ext uri="{FF2B5EF4-FFF2-40B4-BE49-F238E27FC236}">
                <a16:creationId xmlns:a16="http://schemas.microsoft.com/office/drawing/2014/main" id="{01948080-F9BA-4277-D1A1-5F561761DC1D}"/>
              </a:ext>
            </a:extLst>
          </p:cNvPr>
          <p:cNvSpPr/>
          <p:nvPr/>
        </p:nvSpPr>
        <p:spPr>
          <a:xfrm>
            <a:off x="5195700" y="4264459"/>
            <a:ext cx="2297430" cy="960120"/>
          </a:xfrm>
          <a:prstGeom prst="downArrowCallou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Consumption</a:t>
            </a:r>
            <a:endParaRPr lang="en-GB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3B28990-0A59-86C4-5E75-ED9FF188A52D}"/>
              </a:ext>
            </a:extLst>
          </p:cNvPr>
          <p:cNvSpPr/>
          <p:nvPr/>
        </p:nvSpPr>
        <p:spPr>
          <a:xfrm>
            <a:off x="5195700" y="5178231"/>
            <a:ext cx="2297430" cy="644895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WASTE</a:t>
            </a:r>
            <a:endParaRPr lang="en-GB"/>
          </a:p>
        </p:txBody>
      </p:sp>
      <p:sp>
        <p:nvSpPr>
          <p:cNvPr id="23" name="Arrow: Circular 22">
            <a:extLst>
              <a:ext uri="{FF2B5EF4-FFF2-40B4-BE49-F238E27FC236}">
                <a16:creationId xmlns:a16="http://schemas.microsoft.com/office/drawing/2014/main" id="{7B37DAC6-5A9F-E499-9804-20F128AB0561}"/>
              </a:ext>
            </a:extLst>
          </p:cNvPr>
          <p:cNvSpPr/>
          <p:nvPr/>
        </p:nvSpPr>
        <p:spPr>
          <a:xfrm rot="16374664">
            <a:off x="4448148" y="3492838"/>
            <a:ext cx="1463744" cy="1398117"/>
          </a:xfrm>
          <a:prstGeom prst="circularArrow">
            <a:avLst>
              <a:gd name="adj1" fmla="val 12500"/>
              <a:gd name="adj2" fmla="val 871768"/>
              <a:gd name="adj3" fmla="val 20457681"/>
              <a:gd name="adj4" fmla="val 10704877"/>
              <a:gd name="adj5" fmla="val 1250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2652ED0-613C-5099-B413-FA5ADFAAA7A9}"/>
              </a:ext>
            </a:extLst>
          </p:cNvPr>
          <p:cNvSpPr/>
          <p:nvPr/>
        </p:nvSpPr>
        <p:spPr>
          <a:xfrm>
            <a:off x="4204156" y="3993845"/>
            <a:ext cx="1180077" cy="39610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Recycling</a:t>
            </a:r>
            <a:endParaRPr lang="en-GB"/>
          </a:p>
        </p:txBody>
      </p:sp>
      <p:graphicFrame>
        <p:nvGraphicFramePr>
          <p:cNvPr id="26" name="Diagram 25">
            <a:extLst>
              <a:ext uri="{FF2B5EF4-FFF2-40B4-BE49-F238E27FC236}">
                <a16:creationId xmlns:a16="http://schemas.microsoft.com/office/drawing/2014/main" id="{83C406B2-493D-644E-6C15-378DB58C0761}"/>
              </a:ext>
            </a:extLst>
          </p:cNvPr>
          <p:cNvGraphicFramePr/>
          <p:nvPr/>
        </p:nvGraphicFramePr>
        <p:xfrm>
          <a:off x="7615486" y="2518991"/>
          <a:ext cx="5336120" cy="28073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7" name="TextBox 26">
            <a:extLst>
              <a:ext uri="{FF2B5EF4-FFF2-40B4-BE49-F238E27FC236}">
                <a16:creationId xmlns:a16="http://schemas.microsoft.com/office/drawing/2014/main" id="{86ACFA38-AFBC-C303-25B6-6BF7014898CB}"/>
              </a:ext>
            </a:extLst>
          </p:cNvPr>
          <p:cNvSpPr txBox="1"/>
          <p:nvPr/>
        </p:nvSpPr>
        <p:spPr>
          <a:xfrm>
            <a:off x="1577340" y="6167843"/>
            <a:ext cx="89822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… can be only achieved when the whole system switches…</a:t>
            </a:r>
            <a:endParaRPr lang="en-GB" sz="240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62A2F25-4556-5645-8668-AE2C9A2A4CDC}"/>
              </a:ext>
            </a:extLst>
          </p:cNvPr>
          <p:cNvSpPr txBox="1"/>
          <p:nvPr/>
        </p:nvSpPr>
        <p:spPr>
          <a:xfrm>
            <a:off x="1291590" y="1816650"/>
            <a:ext cx="19659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Linear economy</a:t>
            </a:r>
            <a:endParaRPr lang="en-GB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79E6263-0559-0590-6974-207FFEB0F6C4}"/>
              </a:ext>
            </a:extLst>
          </p:cNvPr>
          <p:cNvSpPr txBox="1"/>
          <p:nvPr/>
        </p:nvSpPr>
        <p:spPr>
          <a:xfrm>
            <a:off x="5222639" y="1863441"/>
            <a:ext cx="19659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Reuse economy</a:t>
            </a:r>
            <a:endParaRPr lang="en-GB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DFCF5AA-8515-1547-D8BE-C27C5951467A}"/>
              </a:ext>
            </a:extLst>
          </p:cNvPr>
          <p:cNvSpPr txBox="1"/>
          <p:nvPr/>
        </p:nvSpPr>
        <p:spPr>
          <a:xfrm>
            <a:off x="9215519" y="1895237"/>
            <a:ext cx="19659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Circular economy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8749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10" grpId="0" animBg="1"/>
      <p:bldP spid="14" grpId="0" animBg="1"/>
      <p:bldP spid="16" grpId="0" animBg="1"/>
      <p:bldP spid="17" grpId="0" animBg="1"/>
      <p:bldP spid="18" grpId="0" animBg="1"/>
      <p:bldP spid="23" grpId="0" animBg="1"/>
      <p:bldP spid="25" grpId="0" animBg="1"/>
      <p:bldGraphic spid="26" grpId="0">
        <p:bldAsOne/>
      </p:bldGraphic>
      <p:bldP spid="27" grpId="0"/>
      <p:bldP spid="28" grpId="0"/>
      <p:bldP spid="29" grpId="0"/>
      <p:bldP spid="3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2f294201aef_1_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r>
              <a:rPr lang="en-US">
                <a:latin typeface="Impact" panose="020B0806030902050204" pitchFamily="34" charset="0"/>
              </a:rPr>
              <a:t>What are we about…</a:t>
            </a:r>
            <a:endParaRPr>
              <a:latin typeface="Impact" panose="020B0806030902050204" pitchFamily="34" charset="0"/>
            </a:endParaRPr>
          </a:p>
        </p:txBody>
      </p:sp>
      <p:grpSp>
        <p:nvGrpSpPr>
          <p:cNvPr id="126" name="Google Shape;126;g2f294201aef_1_2"/>
          <p:cNvGrpSpPr/>
          <p:nvPr/>
        </p:nvGrpSpPr>
        <p:grpSpPr>
          <a:xfrm>
            <a:off x="851427" y="2436554"/>
            <a:ext cx="3773828" cy="3198586"/>
            <a:chOff x="4896852" y="3529104"/>
            <a:chExt cx="3773828" cy="3198586"/>
          </a:xfrm>
        </p:grpSpPr>
        <p:sp>
          <p:nvSpPr>
            <p:cNvPr id="127" name="Google Shape;127;g2f294201aef_1_2"/>
            <p:cNvSpPr/>
            <p:nvPr/>
          </p:nvSpPr>
          <p:spPr>
            <a:xfrm>
              <a:off x="5682917" y="3529104"/>
              <a:ext cx="2201700" cy="2105400"/>
            </a:xfrm>
            <a:prstGeom prst="ellipse">
              <a:avLst/>
            </a:prstGeom>
            <a:solidFill>
              <a:srgbClr val="FFC000">
                <a:alpha val="48630"/>
              </a:srgbClr>
            </a:solidFill>
            <a:ln w="15875" cap="flat" cmpd="sng">
              <a:solidFill>
                <a:srgbClr val="6F942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rgbClr val="CC9700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Individual change</a:t>
              </a:r>
              <a:endParaRPr sz="1800">
                <a:solidFill>
                  <a:srgbClr val="CC9700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128" name="Google Shape;128;g2f294201aef_1_2"/>
            <p:cNvSpPr/>
            <p:nvPr/>
          </p:nvSpPr>
          <p:spPr>
            <a:xfrm>
              <a:off x="4896852" y="4622290"/>
              <a:ext cx="2201700" cy="2105400"/>
            </a:xfrm>
            <a:prstGeom prst="ellipse">
              <a:avLst/>
            </a:prstGeom>
            <a:solidFill>
              <a:srgbClr val="99CB38">
                <a:alpha val="49800"/>
              </a:srgbClr>
            </a:solidFill>
            <a:ln w="15875" cap="flat" cmpd="sng">
              <a:solidFill>
                <a:srgbClr val="6F942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rgbClr val="4A7B29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Business change</a:t>
              </a:r>
              <a:endParaRPr sz="1800">
                <a:solidFill>
                  <a:srgbClr val="4A7B29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129" name="Google Shape;129;g2f294201aef_1_2"/>
            <p:cNvSpPr/>
            <p:nvPr/>
          </p:nvSpPr>
          <p:spPr>
            <a:xfrm>
              <a:off x="6468980" y="4558281"/>
              <a:ext cx="2201700" cy="2105400"/>
            </a:xfrm>
            <a:prstGeom prst="ellipse">
              <a:avLst/>
            </a:prstGeom>
            <a:solidFill>
              <a:srgbClr val="93D1E2">
                <a:alpha val="49800"/>
              </a:srgbClr>
            </a:solidFill>
            <a:ln w="15875" cap="flat" cmpd="sng">
              <a:solidFill>
                <a:srgbClr val="6F942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rgbClr val="29697C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Political change</a:t>
              </a:r>
              <a:endParaRPr sz="1800">
                <a:solidFill>
                  <a:srgbClr val="29697C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</p:grpSp>
      <p:pic>
        <p:nvPicPr>
          <p:cNvPr id="1028" name="Picture 4">
            <a:extLst>
              <a:ext uri="{FF2B5EF4-FFF2-40B4-BE49-F238E27FC236}">
                <a16:creationId xmlns:a16="http://schemas.microsoft.com/office/drawing/2014/main" id="{4F935435-B7BF-A8E8-2B6B-ED0D6D386B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9214" y="2518608"/>
            <a:ext cx="1958255" cy="1958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white board with a diagram&#10;&#10;Description automatically generated">
            <a:extLst>
              <a:ext uri="{FF2B5EF4-FFF2-40B4-BE49-F238E27FC236}">
                <a16:creationId xmlns:a16="http://schemas.microsoft.com/office/drawing/2014/main" id="{A2F71D5C-94B9-7525-4884-C8D12883F9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2540" y="2436554"/>
            <a:ext cx="3328260" cy="33282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2f294201aef_1_2"/>
          <p:cNvSpPr txBox="1">
            <a:spLocks noGrp="1"/>
          </p:cNvSpPr>
          <p:nvPr>
            <p:ph type="title"/>
          </p:nvPr>
        </p:nvSpPr>
        <p:spPr>
          <a:xfrm>
            <a:off x="851427" y="237054"/>
            <a:ext cx="9720000" cy="149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r>
              <a:rPr lang="en-US">
                <a:latin typeface="Impact" panose="020B0806030902050204" pitchFamily="34" charset="0"/>
              </a:rPr>
              <a:t>What do we actually do to be as circular as we can?</a:t>
            </a:r>
            <a:endParaRPr>
              <a:latin typeface="Impact" panose="020B0806030902050204" pitchFamily="34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435D70FB-1EAE-7C79-12DD-A353A3DDFC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152" y="1954530"/>
            <a:ext cx="4274820" cy="4829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6C3AAF4-71A6-F8B2-8E4A-774C23501825}"/>
              </a:ext>
            </a:extLst>
          </p:cNvPr>
          <p:cNvSpPr txBox="1"/>
          <p:nvPr/>
        </p:nvSpPr>
        <p:spPr>
          <a:xfrm>
            <a:off x="5646657" y="1980962"/>
            <a:ext cx="4011693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Furniture and equipment :</a:t>
            </a:r>
          </a:p>
          <a:p>
            <a:pPr marL="285750" indent="-285750">
              <a:buFontTx/>
              <a:buChar char="-"/>
            </a:pPr>
            <a:r>
              <a:rPr lang="en-US"/>
              <a:t>Wood used from recycling centre in High Wycombe</a:t>
            </a:r>
          </a:p>
          <a:p>
            <a:pPr marL="285750" indent="-285750">
              <a:buFontTx/>
              <a:buChar char="-"/>
            </a:pPr>
            <a:r>
              <a:rPr lang="en-GB"/>
              <a:t>Second hand equipment (</a:t>
            </a:r>
            <a:r>
              <a:rPr lang="en-GB" err="1"/>
              <a:t>Ipads</a:t>
            </a:r>
            <a:r>
              <a:rPr lang="en-GB"/>
              <a:t>, scales, peanut butter machine, cloths, cutlery, mugs, vacuum cleaner…)</a:t>
            </a:r>
          </a:p>
          <a:p>
            <a:pPr marL="285750" indent="-285750">
              <a:buFontTx/>
              <a:buChar char="-"/>
            </a:pPr>
            <a:endParaRPr lang="en-GB"/>
          </a:p>
          <a:p>
            <a:r>
              <a:rPr lang="en-GB" b="1"/>
              <a:t>Energy :</a:t>
            </a:r>
            <a:r>
              <a:rPr lang="en-GB"/>
              <a:t> 100% renewable</a:t>
            </a:r>
          </a:p>
          <a:p>
            <a:endParaRPr lang="en-GB"/>
          </a:p>
          <a:p>
            <a:r>
              <a:rPr lang="en-GB" b="1"/>
              <a:t>Products:</a:t>
            </a:r>
            <a:r>
              <a:rPr lang="en-GB"/>
              <a:t>  organic, vegetarian, local where possible, reusable material (ex: cork…)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3B666AF5-80FC-E79B-1A46-AEEE669540E5}"/>
              </a:ext>
            </a:extLst>
          </p:cNvPr>
          <p:cNvCxnSpPr/>
          <p:nvPr/>
        </p:nvCxnSpPr>
        <p:spPr>
          <a:xfrm flipV="1">
            <a:off x="2914650" y="2263140"/>
            <a:ext cx="2526030" cy="6629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oogle Shape;286;p38" descr="A shelf of wine bottles&#10;&#10;Description automatically generated">
            <a:extLst>
              <a:ext uri="{FF2B5EF4-FFF2-40B4-BE49-F238E27FC236}">
                <a16:creationId xmlns:a16="http://schemas.microsoft.com/office/drawing/2014/main" id="{A2C8DC72-FE39-C42B-435D-E7752BBB761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17489" b="14386"/>
          <a:stretch/>
        </p:blipFill>
        <p:spPr>
          <a:xfrm>
            <a:off x="10093035" y="4234104"/>
            <a:ext cx="1944560" cy="2355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Shelves with different items on it&#10;&#10;Description automatically generated">
            <a:extLst>
              <a:ext uri="{FF2B5EF4-FFF2-40B4-BE49-F238E27FC236}">
                <a16:creationId xmlns:a16="http://schemas.microsoft.com/office/drawing/2014/main" id="{DB3029DC-E0F3-64C3-DB2B-6FFF5BC186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49263" y="4804221"/>
            <a:ext cx="2675085" cy="1784976"/>
          </a:xfrm>
          <a:prstGeom prst="rect">
            <a:avLst/>
          </a:prstGeom>
        </p:spPr>
      </p:pic>
      <p:pic>
        <p:nvPicPr>
          <p:cNvPr id="15" name="Picture 14" descr="A shelf with boxes and a plant in the background&#10;&#10;Description automatically generated">
            <a:extLst>
              <a:ext uri="{FF2B5EF4-FFF2-40B4-BE49-F238E27FC236}">
                <a16:creationId xmlns:a16="http://schemas.microsoft.com/office/drawing/2014/main" id="{E2F4BA2B-48D4-1848-F0DF-87874DB5FA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10205864" y="2218372"/>
            <a:ext cx="2197295" cy="1466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851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2f294201aef_1_2"/>
          <p:cNvSpPr txBox="1">
            <a:spLocks noGrp="1"/>
          </p:cNvSpPr>
          <p:nvPr>
            <p:ph type="title"/>
          </p:nvPr>
        </p:nvSpPr>
        <p:spPr>
          <a:xfrm>
            <a:off x="851427" y="237054"/>
            <a:ext cx="9720000" cy="149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r>
              <a:rPr lang="en-US">
                <a:latin typeface="Impact" panose="020B0806030902050204" pitchFamily="34" charset="0"/>
              </a:rPr>
              <a:t>What do we actually do to be as circular as we can?</a:t>
            </a:r>
            <a:endParaRPr>
              <a:latin typeface="Impact" panose="020B0806030902050204" pitchFamily="34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435D70FB-1EAE-7C79-12DD-A353A3DDFC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152" y="1954530"/>
            <a:ext cx="4274820" cy="4829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18715293-4C65-61FD-D599-2854A0B12FE7}"/>
              </a:ext>
            </a:extLst>
          </p:cNvPr>
          <p:cNvCxnSpPr>
            <a:cxnSpLocks/>
          </p:cNvCxnSpPr>
          <p:nvPr/>
        </p:nvCxnSpPr>
        <p:spPr>
          <a:xfrm flipV="1">
            <a:off x="3771900" y="2218865"/>
            <a:ext cx="2183130" cy="7415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AD7FDDF6-F6E2-FC4F-5A7C-49A2CC6A992D}"/>
              </a:ext>
            </a:extLst>
          </p:cNvPr>
          <p:cNvSpPr txBox="1"/>
          <p:nvPr/>
        </p:nvSpPr>
        <p:spPr>
          <a:xfrm>
            <a:off x="6096000" y="1980307"/>
            <a:ext cx="576072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 </a:t>
            </a:r>
            <a:r>
              <a:rPr lang="en-US" b="1"/>
              <a:t>Furniture</a:t>
            </a:r>
            <a:r>
              <a:rPr lang="en-US"/>
              <a:t> modular and reusable by design</a:t>
            </a:r>
          </a:p>
          <a:p>
            <a:endParaRPr lang="en-US"/>
          </a:p>
          <a:p>
            <a:r>
              <a:rPr lang="en-US" b="1"/>
              <a:t>Portfolio : </a:t>
            </a:r>
            <a:r>
              <a:rPr lang="en-US"/>
              <a:t>many products are reusable for life – by design!</a:t>
            </a:r>
            <a:endParaRPr lang="en-GB"/>
          </a:p>
        </p:txBody>
      </p:sp>
      <p:pic>
        <p:nvPicPr>
          <p:cNvPr id="10" name="Picture 9" descr="A shelf with various items on it&#10;&#10;Description automatically generated">
            <a:extLst>
              <a:ext uri="{FF2B5EF4-FFF2-40B4-BE49-F238E27FC236}">
                <a16:creationId xmlns:a16="http://schemas.microsoft.com/office/drawing/2014/main" id="{1AD43787-0969-1B07-99A8-7BF9825160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73648" y="3477736"/>
            <a:ext cx="1981200" cy="2641600"/>
          </a:xfrm>
          <a:prstGeom prst="rect">
            <a:avLst/>
          </a:prstGeom>
        </p:spPr>
      </p:pic>
      <p:pic>
        <p:nvPicPr>
          <p:cNvPr id="12" name="Picture 11" descr="A box of white boxes&#10;&#10;Description automatically generated with medium confidence">
            <a:extLst>
              <a:ext uri="{FF2B5EF4-FFF2-40B4-BE49-F238E27FC236}">
                <a16:creationId xmlns:a16="http://schemas.microsoft.com/office/drawing/2014/main" id="{76C4E798-EC8E-8112-9B2D-2A9D17333A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27259" y="3851712"/>
            <a:ext cx="1687722" cy="225029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FD9D99B-0282-F55C-1B49-5D4154085C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06179" y="3726958"/>
            <a:ext cx="1532853" cy="235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143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2f294201aef_1_2"/>
          <p:cNvSpPr txBox="1">
            <a:spLocks noGrp="1"/>
          </p:cNvSpPr>
          <p:nvPr>
            <p:ph type="title"/>
          </p:nvPr>
        </p:nvSpPr>
        <p:spPr>
          <a:xfrm>
            <a:off x="107508" y="61923"/>
            <a:ext cx="6936471" cy="1440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r>
              <a:rPr lang="en-US" dirty="0">
                <a:latin typeface="Impact" panose="020B0806030902050204" pitchFamily="34" charset="0"/>
              </a:rPr>
              <a:t>What do we actually do to be as circular as we can?</a:t>
            </a:r>
            <a:endParaRPr dirty="0">
              <a:latin typeface="Impact" panose="020B0806030902050204" pitchFamily="34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435D70FB-1EAE-7C79-12DD-A353A3DDFC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117" y="1848742"/>
            <a:ext cx="4274820" cy="4829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6C3AAF4-71A6-F8B2-8E4A-774C23501825}"/>
              </a:ext>
            </a:extLst>
          </p:cNvPr>
          <p:cNvSpPr txBox="1"/>
          <p:nvPr/>
        </p:nvSpPr>
        <p:spPr>
          <a:xfrm>
            <a:off x="5779706" y="782013"/>
            <a:ext cx="5311377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Shop operations : </a:t>
            </a:r>
          </a:p>
          <a:p>
            <a:pPr marL="285750" indent="-285750">
              <a:buFontTx/>
              <a:buChar char="-"/>
            </a:pPr>
            <a:r>
              <a:rPr lang="en-US" dirty="0"/>
              <a:t>Food safety measures adapted to not use single use items</a:t>
            </a:r>
          </a:p>
          <a:p>
            <a:r>
              <a:rPr lang="en-US" dirty="0"/>
              <a:t>Ex : reusable cloths, as few antibacterial chemicals as possible</a:t>
            </a:r>
          </a:p>
          <a:p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/>
              <a:t>Constant challenge of suppliers so that they use less packaging, or better packaging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/>
              <a:t>Seek for circular suppliers – and encourage many to become circular suppliers.</a:t>
            </a:r>
          </a:p>
          <a:p>
            <a:pPr marL="285750" indent="-285750">
              <a:buFontTx/>
              <a:buChar char="-"/>
            </a:pPr>
            <a:endParaRPr lang="en-GB" dirty="0"/>
          </a:p>
          <a:p>
            <a:pPr marL="285750" indent="-285750">
              <a:buFontTx/>
              <a:buChar char="-"/>
            </a:pPr>
            <a:r>
              <a:rPr lang="en-GB" dirty="0"/>
              <a:t>Labels on reused paper – reused </a:t>
            </a:r>
            <a:r>
              <a:rPr lang="en-GB" dirty="0" err="1"/>
              <a:t>blu</a:t>
            </a:r>
            <a:r>
              <a:rPr lang="en-GB" dirty="0"/>
              <a:t>-tack</a:t>
            </a:r>
          </a:p>
          <a:p>
            <a:pPr marL="285750" indent="-285750">
              <a:buFontTx/>
              <a:buChar char="-"/>
            </a:pPr>
            <a:endParaRPr lang="en-GB" dirty="0"/>
          </a:p>
          <a:p>
            <a:pPr marL="285750" indent="-285750">
              <a:buFontTx/>
              <a:buChar char="-"/>
            </a:pPr>
            <a:r>
              <a:rPr lang="en-GB" dirty="0"/>
              <a:t>Paperless operations where we can</a:t>
            </a:r>
          </a:p>
          <a:p>
            <a:pPr marL="285750" indent="-285750">
              <a:buFontTx/>
              <a:buChar char="-"/>
            </a:pPr>
            <a:endParaRPr lang="en-GB" dirty="0"/>
          </a:p>
          <a:p>
            <a:endParaRPr lang="en-GB" dirty="0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18715293-4C65-61FD-D599-2854A0B12FE7}"/>
              </a:ext>
            </a:extLst>
          </p:cNvPr>
          <p:cNvCxnSpPr>
            <a:cxnSpLocks/>
          </p:cNvCxnSpPr>
          <p:nvPr/>
        </p:nvCxnSpPr>
        <p:spPr>
          <a:xfrm flipV="1">
            <a:off x="4133786" y="2275173"/>
            <a:ext cx="1645920" cy="14401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 shelf with jugs of liquid&#10;&#10;Description automatically generated">
            <a:extLst>
              <a:ext uri="{FF2B5EF4-FFF2-40B4-BE49-F238E27FC236}">
                <a16:creationId xmlns:a16="http://schemas.microsoft.com/office/drawing/2014/main" id="{AD1435BA-702F-C038-7F10-0C12F9C0CD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9650532" y="4609454"/>
            <a:ext cx="2130833" cy="22058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011DACC-8D8F-FD42-3459-B5AC2B3E4A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4668" y="5968747"/>
            <a:ext cx="1892397" cy="65408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AC785AC-B735-B82A-0AED-D2368A17AB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12228" y="5241635"/>
            <a:ext cx="1225613" cy="105415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4576AC6-B40E-5DAD-F914-BF550CDDF02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34756" y="5177906"/>
            <a:ext cx="2295709" cy="706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008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743</Words>
  <Application>Microsoft Office PowerPoint</Application>
  <PresentationFormat>Widescreen</PresentationFormat>
  <Paragraphs>162</Paragraphs>
  <Slides>16</Slides>
  <Notes>14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7" baseType="lpstr">
      <vt:lpstr>Aptos</vt:lpstr>
      <vt:lpstr>Arial</vt:lpstr>
      <vt:lpstr>Broadway</vt:lpstr>
      <vt:lpstr>Calibri</vt:lpstr>
      <vt:lpstr>Calibri Light</vt:lpstr>
      <vt:lpstr>Cavolini</vt:lpstr>
      <vt:lpstr>Dreaming Outloud Script Pro</vt:lpstr>
      <vt:lpstr>Impact</vt:lpstr>
      <vt:lpstr>Twentieth Century</vt:lpstr>
      <vt:lpstr>Wingdings</vt:lpstr>
      <vt:lpstr>Office Theme</vt:lpstr>
      <vt:lpstr>PowerPoint Presentation</vt:lpstr>
      <vt:lpstr>AGENDA</vt:lpstr>
      <vt:lpstr>Filling Good in a nutshell</vt:lpstr>
      <vt:lpstr>From a linear to a circular economy…</vt:lpstr>
      <vt:lpstr>From a linear to a circular economy…</vt:lpstr>
      <vt:lpstr>What are we about…</vt:lpstr>
      <vt:lpstr>What do we actually do to be as circular as we can?</vt:lpstr>
      <vt:lpstr>What do we actually do to be as circular as we can?</vt:lpstr>
      <vt:lpstr>What do we actually do to be as circular as we can?</vt:lpstr>
      <vt:lpstr>What do we actually do to be as circular as we can?</vt:lpstr>
      <vt:lpstr>What do we actually do to be as circular as we can?</vt:lpstr>
      <vt:lpstr>What do we actually do to be as circular as we can?</vt:lpstr>
      <vt:lpstr>What are the limits</vt:lpstr>
      <vt:lpstr>Overcompensated by many benefits!</vt:lpstr>
      <vt:lpstr>Thank you! Questions?</vt:lpstr>
      <vt:lpstr>Help us get our smiles back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Heather Mynott</dc:creator>
  <cp:lastModifiedBy>Heather Mynott</cp:lastModifiedBy>
  <cp:revision>1</cp:revision>
  <dcterms:created xsi:type="dcterms:W3CDTF">2024-10-16T08:17:55Z</dcterms:created>
  <dcterms:modified xsi:type="dcterms:W3CDTF">2024-10-16T08:43:18Z</dcterms:modified>
</cp:coreProperties>
</file>