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55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  <p:sldId id="4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D8C9D-0719-4677-ACC9-BF0DD390D9D4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6FD7C-5E34-4F05-A856-988A71E8F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5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94692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029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6803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99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33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8853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9086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8003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9361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1181a755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521181a755_0_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br>
              <a:rPr lang="en-GB" sz="18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900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5042-2E1A-810E-8D65-5DF43F603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16F7B-0AE2-51EB-7F3C-385CDED5C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91A53-B5EC-47C2-3948-803DE291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08F8C-B7F8-CEFB-8F93-24E0D937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FFCDF-A551-DC51-1202-442DC018B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2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88615-D84D-16B5-585D-EF7E97A07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779DA7-8452-9379-078B-999503BF1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23854-F802-C480-B6E9-7417D26E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B5A1A-F723-2D8F-712A-71519D4B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A446-0C21-4756-BF0F-0697B969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87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46997E-BDB7-1AEA-146B-7355D6C0A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98CEE-E268-958B-02F3-FBEB7EC36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A62E5-16BF-4385-944C-930E63B95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83F44-AA90-0436-B48C-F56908C61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6E958-8375-DEF3-B415-32E02468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9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6740" y="967740"/>
            <a:ext cx="7299200" cy="143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5991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" type="vertTx">
  <p:cSld name="Text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61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A5A1-C3D2-C738-1419-705D7878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79371-AAE9-65DF-46D4-497C1C4B2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E6506-6284-015D-6D4F-34F03CC6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C985D-E98E-D84B-C328-0499F2C0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0512E-EE6E-2F34-338B-C481016E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71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A778-FA57-F88B-AA83-3E59C1CD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4286C-243A-B908-D6F3-1D17622FE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BD048-564C-B3D5-C946-FC927D8D7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80E19-13D9-C19C-45EE-16647E4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18D11-BEC8-C7E2-AD39-CAD16412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88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ED59F-72FB-484A-5ECC-36989F47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6DE36-0313-9CA2-1AB0-12A387C31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A5C68-988D-FCCA-6411-A680696D5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34CF4-FF85-8B8A-BC65-33F7C678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472C4-49EB-DD58-A7FF-1BA0C723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03488-577F-BA7D-54D1-A6125406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85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CE0E1-C908-1A27-6070-F0D6ED0C8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CC649-04BC-2F50-566E-02484C1F7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93723-0B59-5A06-4DAA-A81C6079E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EA6066-88BB-30DC-ACCE-0EA2676DA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787895-C42B-D104-230D-8FA61970A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3B64AC-57F0-57C7-A947-C8014DD3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EB9FA4-4CF7-F61C-1CB1-9F996A02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DFCA1-5116-6E35-B857-724BE051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25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5EB41-8C1F-3D24-8B96-5025AA53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58EB22-BE12-4962-8A38-08B7DC70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0500B-D8A9-A53D-7F48-08D06BEB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7DE70-21C2-CA1D-E80E-E30671E51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1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A0955-8268-3791-0550-51F6E1B6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DD625-86CF-60AF-5920-D576C5A1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20B17-0733-3BE6-AD66-704B73E5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3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96F38-333B-E9FE-B8BB-14B120B68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EA0D7-1FEC-163E-4C02-0750FB9B6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0E335-D1AE-9BDB-3462-10F4DEDD0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F9C33-C3EA-3805-0C40-2D1ACB959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6C305-A6A3-4D0B-90E9-7BE1FF35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2A2EB-22A7-B5F5-2936-9E96155B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1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2652-D201-2B61-FA32-2707EE4F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9635EC-8CEA-C260-F23B-24E3B8372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7DECFF-6F56-0BFC-BE29-51717D9B1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310F2-5579-7066-6D88-8E759E61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A60A7-04CF-B50F-0A43-C6062808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B2736-F3B4-DE3E-A7A3-AE7E98B2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74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C1432F-499B-922F-9584-4D8342BD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71F3D-A207-B394-917F-E42B5806D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7F6A8-B500-A9C0-04BE-B9B437F0A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7CF0-D26A-4028-9C43-30E4CC6FD6B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177DC-7684-A7D4-8E88-A4FDAB0AA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FCA37-8F3D-636B-CE39-D32B3144D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47B90-4900-4229-B229-499129A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7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5"/>
          <p:cNvSpPr txBox="1">
            <a:spLocks noGrp="1"/>
          </p:cNvSpPr>
          <p:nvPr>
            <p:ph type="title"/>
          </p:nvPr>
        </p:nvSpPr>
        <p:spPr>
          <a:xfrm>
            <a:off x="621473" y="4952059"/>
            <a:ext cx="10363200" cy="1745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7" tIns="22867" rIns="22867" bIns="22867" anchor="b" anchorCtr="0">
            <a:noAutofit/>
          </a:bodyPr>
          <a:lstStyle/>
          <a:p>
            <a:pPr>
              <a:buClr>
                <a:schemeClr val="dk1"/>
              </a:buClr>
              <a:buSzPts val="4100"/>
            </a:pPr>
            <a:r>
              <a:rPr lang="en-GB" sz="2933" b="1" dirty="0" err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Dr.</a:t>
            </a:r>
            <a:r>
              <a:rPr lang="en-GB" sz="2933" b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Ravinder Singh</a:t>
            </a:r>
            <a:br>
              <a:rPr lang="en-GB" sz="2933" b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GB" sz="2667" b="1" dirty="0">
                <a:latin typeface="Helvetica Neue"/>
                <a:ea typeface="Helvetica Neue"/>
                <a:cs typeface="Helvetica Neue"/>
                <a:sym typeface="Helvetica Neue"/>
              </a:rPr>
              <a:t>Head of Digital and Systems Team</a:t>
            </a:r>
            <a:br>
              <a:rPr lang="en-GB" sz="2667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GB" sz="2667" b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Cabinet Office</a:t>
            </a:r>
            <a:r>
              <a:rPr lang="en-GB" sz="2667" b="1" dirty="0">
                <a:latin typeface="Helvetica Neue"/>
                <a:ea typeface="Helvetica Neue"/>
                <a:cs typeface="Helvetica Neue"/>
                <a:sym typeface="Helvetica Neue"/>
              </a:rPr>
              <a:t> – Government Commercial Function</a:t>
            </a:r>
            <a:endParaRPr sz="2667" b="1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3A4F6-FAF0-C4EA-33ED-FCE259AEB22C}"/>
              </a:ext>
            </a:extLst>
          </p:cNvPr>
          <p:cNvSpPr txBox="1"/>
          <p:nvPr/>
        </p:nvSpPr>
        <p:spPr>
          <a:xfrm>
            <a:off x="1896533" y="2784592"/>
            <a:ext cx="8654815" cy="1971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67"/>
              </a:spcAft>
            </a:pPr>
            <a:r>
              <a:rPr lang="en-GB" sz="3733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Government Net Zero Strategy </a:t>
            </a:r>
          </a:p>
          <a:p>
            <a:pPr algn="ctr">
              <a:lnSpc>
                <a:spcPct val="107000"/>
              </a:lnSpc>
              <a:spcAft>
                <a:spcPts val="1067"/>
              </a:spcAft>
            </a:pPr>
            <a:r>
              <a:rPr lang="en-GB" sz="2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</a:p>
          <a:p>
            <a:pPr algn="ctr">
              <a:lnSpc>
                <a:spcPct val="107000"/>
              </a:lnSpc>
              <a:spcAft>
                <a:spcPts val="1067"/>
              </a:spcAft>
            </a:pPr>
            <a:r>
              <a:rPr lang="en-GB" sz="3733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 Sustainable Technologies</a:t>
            </a:r>
            <a:endParaRPr lang="en-GB" sz="3733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41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79" y="2663687"/>
            <a:ext cx="5075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Benefits of Net Zero Transition </a:t>
            </a:r>
            <a:endParaRPr 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401519" y="356461"/>
            <a:ext cx="7790482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Economic Opportunities: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Creation of new industries and jobs in clean energy, electric transport, and sustainable technologies.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Boost to green finance through investments in climate solutions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 Sustainable technologies</a:t>
            </a:r>
          </a:p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Environmental Protection: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Significant reduction in air pollution, improved public health, and preservation of biodiversity.</a:t>
            </a:r>
          </a:p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Energy Security: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Reduced reliance on imported fossil fuels, making the UK’s energy system more resilient.</a:t>
            </a:r>
          </a:p>
        </p:txBody>
      </p:sp>
    </p:spTree>
    <p:extLst>
      <p:ext uri="{BB962C8B-B14F-4D97-AF65-F5344CB8AC3E}">
        <p14:creationId xmlns:p14="http://schemas.microsoft.com/office/powerpoint/2010/main" val="423475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79" y="2567223"/>
            <a:ext cx="5268965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67" b="1" dirty="0"/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3499503" y="3429000"/>
            <a:ext cx="8692497" cy="255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1766" indent="-721766">
              <a:buFont typeface="Wingdings" pitchFamily="2" charset="2"/>
              <a:buChar char="Ø"/>
            </a:pPr>
            <a:r>
              <a:rPr lang="en-GB" sz="2667" dirty="0"/>
              <a:t>Explore the UK's net zero strategy</a:t>
            </a:r>
          </a:p>
          <a:p>
            <a:pPr marL="721766" indent="-721766">
              <a:buFont typeface="Wingdings" pitchFamily="2" charset="2"/>
              <a:buChar char="Ø"/>
            </a:pPr>
            <a:r>
              <a:rPr lang="en-GB" sz="2667" dirty="0"/>
              <a:t>Examine the role of sustainable technologies in achieving net zero emissions by 2050</a:t>
            </a:r>
          </a:p>
          <a:p>
            <a:pPr marL="721766" indent="-721766">
              <a:buFont typeface="Wingdings" pitchFamily="2" charset="2"/>
              <a:buChar char="Ø"/>
            </a:pPr>
            <a:r>
              <a:rPr lang="en-GB" sz="2667" dirty="0"/>
              <a:t>Highlight key initiatives and innovations driving this transition</a:t>
            </a:r>
          </a:p>
          <a:p>
            <a:pPr marL="721766" indent="-721766">
              <a:buFont typeface="Wingdings" pitchFamily="2" charset="2"/>
              <a:buChar char="Ø"/>
            </a:pPr>
            <a:endParaRPr lang="en-GB" sz="2667" dirty="0"/>
          </a:p>
        </p:txBody>
      </p:sp>
    </p:spTree>
    <p:extLst>
      <p:ext uri="{BB962C8B-B14F-4D97-AF65-F5344CB8AC3E}">
        <p14:creationId xmlns:p14="http://schemas.microsoft.com/office/powerpoint/2010/main" val="73620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79" y="2663688"/>
            <a:ext cx="5075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is Net Zero?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628260" y="146488"/>
            <a:ext cx="6917144" cy="7172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Achieving net zero means balancing the amount of greenhouse gases emitted with the amount removed from the atmosphere.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The UK aims to reach net zero by 2050 as part of its global climate commitments under the Paris Agreement.</a:t>
            </a:r>
          </a:p>
          <a:p>
            <a:pPr>
              <a:spcAft>
                <a:spcPts val="800"/>
              </a:spcAft>
            </a:pPr>
            <a:endParaRPr lang="en-GB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667" b="1" dirty="0">
                <a:latin typeface="Arial" panose="020B0604020202020204" pitchFamily="34" charset="0"/>
                <a:cs typeface="Arial" panose="020B0604020202020204" pitchFamily="34" charset="0"/>
              </a:rPr>
              <a:t>Key sectors affected: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Buildings and infrastructure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endParaRPr lang="en-GB" sz="26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3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79" y="2314975"/>
            <a:ext cx="50755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The UK’s Net Zero Commitment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688589" y="775379"/>
            <a:ext cx="7239940" cy="614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Legally Binding Target: In 2019, the UK became the first major economy to enshrine a net zero by 2050 target into law.</a:t>
            </a:r>
          </a:p>
          <a:p>
            <a:pPr>
              <a:spcAft>
                <a:spcPts val="800"/>
              </a:spcAft>
            </a:pPr>
            <a:endParaRPr lang="en-GB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endParaRPr lang="en-GB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Key milestones: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b="1" dirty="0">
                <a:latin typeface="Arial" panose="020B0604020202020204" pitchFamily="34" charset="0"/>
                <a:cs typeface="Arial" panose="020B0604020202020204" pitchFamily="34" charset="0"/>
              </a:rPr>
              <a:t>2030: 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Phase-out of new petrol and diesel vehicles.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b="1" dirty="0">
                <a:latin typeface="Arial" panose="020B0604020202020204" pitchFamily="34" charset="0"/>
                <a:cs typeface="Arial" panose="020B0604020202020204" pitchFamily="34" charset="0"/>
              </a:rPr>
              <a:t>2035: 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Decarbonisation of electricity generation.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67" b="1" dirty="0">
                <a:latin typeface="Arial" panose="020B0604020202020204" pitchFamily="34" charset="0"/>
                <a:cs typeface="Arial" panose="020B0604020202020204" pitchFamily="34" charset="0"/>
              </a:rPr>
              <a:t>2050: </a:t>
            </a:r>
            <a:r>
              <a:rPr lang="en-GB" sz="2667" dirty="0">
                <a:latin typeface="Arial" panose="020B0604020202020204" pitchFamily="34" charset="0"/>
                <a:cs typeface="Arial" panose="020B0604020202020204" pitchFamily="34" charset="0"/>
              </a:rPr>
              <a:t>Full net zero emissions across all sectors.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endParaRPr lang="en-GB" sz="26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4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79" y="2663687"/>
            <a:ext cx="5075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Government Strategies for Achieving Net Zero</a:t>
            </a:r>
            <a:endParaRPr 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952061" y="9235"/>
            <a:ext cx="7239940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Ten Point Plan for a Green Industrial Revolution (2020):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Investment in green technologies and creating 250,000 green jobs.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Areas: Clean energy, transport, nature, and innovative technologies.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Heat and Buildings Strategy: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 to decarbonize homes and commercial buildings.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Shift towards low-carbon heating systems, such as heat pumps and hydrogen.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Clean Growth Strategy:</a:t>
            </a:r>
          </a:p>
          <a:p>
            <a:pPr marL="842412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Focus on energy efficiency and low-carbon innovation 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and technologies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2412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Encourages industry partnerships to drive decarbonisation across multiple sectors.</a:t>
            </a:r>
          </a:p>
        </p:txBody>
      </p:sp>
    </p:spTree>
    <p:extLst>
      <p:ext uri="{BB962C8B-B14F-4D97-AF65-F5344CB8AC3E}">
        <p14:creationId xmlns:p14="http://schemas.microsoft.com/office/powerpoint/2010/main" val="163176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81" y="2663687"/>
            <a:ext cx="3801409" cy="99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33" b="1" dirty="0"/>
              <a:t>Role of Sustainable Technologies</a:t>
            </a:r>
            <a:endParaRPr lang="en-US" sz="2933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3657600" y="9235"/>
            <a:ext cx="8534401" cy="672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Sustainable technologies are key to achieving net zero goals:</a:t>
            </a:r>
          </a:p>
          <a:p>
            <a:r>
              <a:rPr lang="en-GB" sz="2267" b="1" dirty="0">
                <a:latin typeface="Arial" panose="020B0604020202020204" pitchFamily="34" charset="0"/>
                <a:cs typeface="Arial" panose="020B0604020202020204" pitchFamily="34" charset="0"/>
              </a:rPr>
              <a:t>Renewable Energy:</a:t>
            </a:r>
          </a:p>
          <a:p>
            <a:pPr marL="721766" indent="-359824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Wind Power: Offshore wind capacity to quadruple by 2030.</a:t>
            </a:r>
          </a:p>
          <a:p>
            <a:pPr marL="721766" indent="-359824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Solar Energy: Increasing installation of solar panels on homes and businesses.</a:t>
            </a:r>
          </a:p>
          <a:p>
            <a:r>
              <a:rPr lang="en-GB" sz="2267" b="1" dirty="0">
                <a:latin typeface="Arial" panose="020B0604020202020204" pitchFamily="34" charset="0"/>
                <a:cs typeface="Arial" panose="020B0604020202020204" pitchFamily="34" charset="0"/>
              </a:rPr>
              <a:t>Hydropower and biomass as complementary sources.</a:t>
            </a:r>
          </a:p>
          <a:p>
            <a:pPr marL="698483" indent="-336542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Carbon Capture and Storage (CCS):</a:t>
            </a:r>
          </a:p>
          <a:p>
            <a:pPr marL="698483" indent="-336542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Capturing CO2 emissions from industries and power plants, storing them underground.</a:t>
            </a:r>
          </a:p>
          <a:p>
            <a:pPr marL="698483" indent="-336542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The UK aims to establish at least 4 CCS clusters by 2030.</a:t>
            </a:r>
          </a:p>
          <a:p>
            <a:r>
              <a:rPr lang="en-GB" sz="2267" b="1" dirty="0">
                <a:latin typeface="Arial" panose="020B0604020202020204" pitchFamily="34" charset="0"/>
                <a:cs typeface="Arial" panose="020B0604020202020204" pitchFamily="34" charset="0"/>
              </a:rPr>
              <a:t>Electric Vehicles (EVs):</a:t>
            </a:r>
          </a:p>
          <a:p>
            <a:pPr marL="719649" indent="-359824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Zero-emission vehicle mandate by 2030.</a:t>
            </a:r>
          </a:p>
          <a:p>
            <a:pPr marL="719649" indent="-359824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Expansion of charging infrastructure across the country.</a:t>
            </a:r>
          </a:p>
          <a:p>
            <a:pPr marL="719649" indent="-359824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Support for EV battery manufacturing and R&amp;D.</a:t>
            </a:r>
          </a:p>
          <a:p>
            <a:pPr marL="359824" indent="-359824"/>
            <a:r>
              <a:rPr lang="en-GB" sz="2267" b="1" dirty="0">
                <a:latin typeface="Arial" panose="020B0604020202020204" pitchFamily="34" charset="0"/>
                <a:cs typeface="Arial" panose="020B0604020202020204" pitchFamily="34" charset="0"/>
              </a:rPr>
              <a:t>Hydrogen Technology:</a:t>
            </a:r>
          </a:p>
          <a:p>
            <a:pPr marL="692133" indent="-332309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Hydrogen as a low-carbon fuel for industry, transport, and heating.</a:t>
            </a:r>
          </a:p>
          <a:p>
            <a:pPr marL="692133" indent="-332309">
              <a:buFont typeface="Wingdings" pitchFamily="2" charset="2"/>
              <a:buChar char="Ø"/>
            </a:pPr>
            <a:r>
              <a:rPr lang="en-GB" sz="2267" dirty="0">
                <a:latin typeface="Arial" panose="020B0604020202020204" pitchFamily="34" charset="0"/>
                <a:cs typeface="Arial" panose="020B0604020202020204" pitchFamily="34" charset="0"/>
              </a:rPr>
              <a:t>The UK plans to develop 5 GW of low-carbon hydrogen capacity by 2030.</a:t>
            </a:r>
          </a:p>
        </p:txBody>
      </p:sp>
    </p:spTree>
    <p:extLst>
      <p:ext uri="{BB962C8B-B14F-4D97-AF65-F5344CB8AC3E}">
        <p14:creationId xmlns:p14="http://schemas.microsoft.com/office/powerpoint/2010/main" val="394958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80" y="2663687"/>
            <a:ext cx="4282491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67" b="1" dirty="0"/>
              <a:t>Key Areas of Sustainable Innovation</a:t>
            </a:r>
            <a:endParaRPr lang="en-US" sz="2667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345354" y="9235"/>
            <a:ext cx="7846647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Smart Grids &amp; Energy Storage:</a:t>
            </a:r>
          </a:p>
          <a:p>
            <a:pPr marL="952476" indent="-467772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Enable efficient use of renewable energy by balancing supply and demand.</a:t>
            </a:r>
          </a:p>
          <a:p>
            <a:pPr marL="952476" indent="-467772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Large-scale battery storage systems to store excess energy from wind and solar.</a:t>
            </a:r>
          </a:p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Energy Efficiency in Buildings:</a:t>
            </a:r>
          </a:p>
          <a:p>
            <a:pPr marL="1079473" indent="-59476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Deployment of smart meters to monitor energy usage.</a:t>
            </a:r>
          </a:p>
          <a:p>
            <a:pPr marL="1079473" indent="-59476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Retrofitting homes with insulation and low-carbon heating systems like heat pumps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Sustainable Agriculture:</a:t>
            </a:r>
          </a:p>
          <a:p>
            <a:pPr marL="1079473" lvl="1" indent="-59476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Emphasis on precision farming using AI and IoT technologies.</a:t>
            </a:r>
          </a:p>
          <a:p>
            <a:pPr marL="1079473" lvl="1" indent="-59476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Reducing methane emissions from livestock through new farming practices and innovation in animal feed.</a:t>
            </a:r>
          </a:p>
        </p:txBody>
      </p:sp>
    </p:spTree>
    <p:extLst>
      <p:ext uri="{BB962C8B-B14F-4D97-AF65-F5344CB8AC3E}">
        <p14:creationId xmlns:p14="http://schemas.microsoft.com/office/powerpoint/2010/main" val="52488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80" y="2663687"/>
            <a:ext cx="4779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Challenges to achieving Net Zero </a:t>
            </a:r>
            <a:endParaRPr 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032740" y="9235"/>
            <a:ext cx="8159261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45" lvl="1" indent="-234945"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Financial Investment:</a:t>
            </a:r>
          </a:p>
          <a:p>
            <a:pPr marL="842412" lvl="1" indent="-482588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Estimated cost of reaching net zero is between £50 billion and £100 billion per year.</a:t>
            </a:r>
          </a:p>
          <a:p>
            <a:pPr marL="842412" lvl="1" indent="-482588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Government and private sector partnerships will be crucial for funding.</a:t>
            </a:r>
          </a:p>
          <a:p>
            <a:pPr lvl="1"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Technological Barriers: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Commercial viability of key technologies like CCS and hydrogen needs further innovation and scaling.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Infrastructure development, including EV charging and smart grids, must keep pace with demand.</a:t>
            </a:r>
          </a:p>
          <a:p>
            <a:pPr lvl="1"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 &amp; Political Challenges: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Ensuring a just transition for workers in high-carbon industries.</a:t>
            </a:r>
          </a:p>
          <a:p>
            <a:pPr marL="842412" lvl="1" indent="-359824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Securing public support for lifestyle changes, such as reducing energy consumption and adopting new technologies.</a:t>
            </a:r>
          </a:p>
        </p:txBody>
      </p:sp>
    </p:spTree>
    <p:extLst>
      <p:ext uri="{BB962C8B-B14F-4D97-AF65-F5344CB8AC3E}">
        <p14:creationId xmlns:p14="http://schemas.microsoft.com/office/powerpoint/2010/main" val="123184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86D8B6-230F-38DC-3293-A4645978B311}"/>
              </a:ext>
            </a:extLst>
          </p:cNvPr>
          <p:cNvSpPr txBox="1"/>
          <p:nvPr/>
        </p:nvSpPr>
        <p:spPr>
          <a:xfrm>
            <a:off x="172280" y="2663687"/>
            <a:ext cx="4584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International Leadership</a:t>
            </a:r>
            <a:endParaRPr lang="en-US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B0913-5863-9D01-CF5E-DD138737EC47}"/>
              </a:ext>
            </a:extLst>
          </p:cNvPr>
          <p:cNvSpPr txBox="1"/>
          <p:nvPr/>
        </p:nvSpPr>
        <p:spPr>
          <a:xfrm>
            <a:off x="4657241" y="834735"/>
            <a:ext cx="7534760" cy="46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Global Leadership: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 Climate Change Conferences advocating for global cooperation on net zero.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Collaboration with other countries on developing green finance and sustainable infrastructure projects.</a:t>
            </a:r>
          </a:p>
          <a:p>
            <a:pPr>
              <a:spcAft>
                <a:spcPts val="800"/>
              </a:spcAft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Green Trade and Innovation: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Promoting UK expertise in green technologies to international markets.</a:t>
            </a:r>
          </a:p>
          <a:p>
            <a:pPr marL="457189" indent="-457189"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Supporting developing countries in their transition to sustainable economies.</a:t>
            </a:r>
          </a:p>
        </p:txBody>
      </p:sp>
    </p:spTree>
    <p:extLst>
      <p:ext uri="{BB962C8B-B14F-4D97-AF65-F5344CB8AC3E}">
        <p14:creationId xmlns:p14="http://schemas.microsoft.com/office/powerpoint/2010/main" val="390705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Microsoft Office PowerPoint</Application>
  <PresentationFormat>Widescreen</PresentationFormat>
  <Paragraphs>97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Wingdings</vt:lpstr>
      <vt:lpstr>Office Theme</vt:lpstr>
      <vt:lpstr>Dr. Ravinder Singh Head of Digital and Systems Team Cabinet Office – Government Commercial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Ravinder Singh Head of Digital and Systems Team Cabinet Office – Government Commercial Function</dc:title>
  <dc:creator>Heather Mynott</dc:creator>
  <cp:lastModifiedBy>Heather Mynott</cp:lastModifiedBy>
  <cp:revision>1</cp:revision>
  <dcterms:created xsi:type="dcterms:W3CDTF">2024-10-11T09:12:30Z</dcterms:created>
  <dcterms:modified xsi:type="dcterms:W3CDTF">2024-10-11T09:13:09Z</dcterms:modified>
</cp:coreProperties>
</file>