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45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4789-4C61-BE82-CA03-AA0AC631C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56705-1157-DBC2-E131-626CBBE6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F0D9B-D122-5FA2-E420-B710F7EB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FC1E0-5B26-850D-173B-29C810D8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6D1CB-FBCB-BD13-811D-A1BAED49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815D-106A-342C-5F89-BF1D81D4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8FCDB-BA2D-20F1-2221-B2B448FC5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1BF4C-96B9-997D-C8C9-5BCAF40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316F-F0EE-8E41-B78A-6D86B39D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8C93-3BFC-1E26-3455-08EF0BCF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2A57C-3067-A8A9-D089-2C9A86B69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99038-391E-AA11-EB36-D9532FE89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C864-571C-A3EA-181F-B2D10223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DFF5-0D4D-F1DF-C58A-ACF64A14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2275-5C94-2E3A-41B9-AD305936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5637-78D1-C530-CD83-D9EC736B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DC30-19DC-1966-71D6-3AF88CCD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726DC-2A8D-FDE7-6E5A-A8ACDAC9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F6AC3-29E0-B8C0-AE1D-DA3D0F35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7C035-EBF0-D5A0-B030-58500B21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7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21A2-76B5-3724-F49C-F1D42594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78C2E-F6BE-BA15-D0EB-4F9B7F5A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74C8-1971-4310-6C86-2093F083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E380-7973-9504-C73F-CE884E33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EE98-39D5-8E60-7AF6-299453CC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1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1360-B7D2-AB2E-32B3-533B92BB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F6ED-05D8-0838-034E-75EFC8945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F299A-8040-1CAA-C04C-69071634E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8DA60-0AB1-FBDA-24AD-EA6DF6E4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FFF16-EB1E-60D3-2371-950CE735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1F8BB-E5C8-F036-7573-F7CDC67A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3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32D6-D9AA-CF05-5FC2-C060943E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386AB-DBBC-BC97-A499-80070E842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78EA4-446A-2E8F-4EC2-E54996A39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118C8-54A9-42FD-376D-B015B7CCE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E661C-5F2D-7CCA-C8C1-76C63D0E2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728D2-8223-A6F6-A49D-6614BBA2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C3D3E-9F3E-572D-1DF4-E2E01EF6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3840D-9B04-55A6-D53E-3B36EEDE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2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010E-AED5-C69E-71E2-334A0B17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DCFBA-BC22-F3D0-29FA-8398893F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C019D-134E-03F1-42B1-325FA114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2C452-B299-A8F0-AC8D-9EECF86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BDA49-A4A3-FD3F-9024-012CEC73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5CC14-F62A-1DAA-69E3-60FA874A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6312E-B990-511F-804E-A9A128A5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7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B43C-E1AD-0F15-5646-446D035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564D-5A4B-5582-CC75-1C706E77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ED48A-40C6-4C38-B5D8-C84714B9F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3F86E-1977-B4D3-E63A-05BC8969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D3C83-05BD-C846-B535-EAE4BDEA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5B21E-3F6A-838B-F44A-784AFB1C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E2E7-0AAC-FF89-CB6E-A14C7ED3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6EAB4-CFC6-6078-F467-C2AC6F9EE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2CEA5-1D8A-0676-68C7-BC2A7ECA8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48AFA-6FF4-5807-5AF5-66E20DAE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DC1CC-179B-C46F-7BAE-EFB06832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2D83F-59B2-DBFA-E8C3-436D071F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90F10-55BB-67DE-B740-53910941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93D4A-2FE9-84F0-4486-C3782E93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7E890-6247-4EFE-6AE2-45202CF8A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335C-F187-4166-BABA-D371AB9FF84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B1CD9-8788-2CB1-E14E-7B2383D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FC451-607C-7BAE-C9A0-7C0FB2DA8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4A4B-4E67-4441-A32D-F5000E4CE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NzVHYytLVgU&amp;t=4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1154" cy="6858000"/>
            <a:chOff x="0" y="0"/>
            <a:chExt cx="402307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402307" cy="3434443"/>
            </a:xfrm>
            <a:prstGeom prst="rect">
              <a:avLst/>
            </a:prstGeom>
            <a:solidFill>
              <a:srgbClr val="D33E46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427186"/>
              <a:ext cx="402307" cy="3434443"/>
            </a:xfrm>
            <a:prstGeom prst="rect">
              <a:avLst/>
            </a:prstGeom>
            <a:solidFill>
              <a:srgbClr val="E2A842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6854371"/>
              <a:ext cx="402307" cy="3434443"/>
            </a:xfrm>
            <a:prstGeom prst="rect">
              <a:avLst/>
            </a:prstGeom>
            <a:solidFill>
              <a:srgbClr val="58A047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0281557"/>
              <a:ext cx="402307" cy="3434443"/>
            </a:xfrm>
            <a:prstGeom prst="rect">
              <a:avLst/>
            </a:prstGeom>
            <a:solidFill>
              <a:srgbClr val="D33E46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8630556" y="5556972"/>
            <a:ext cx="2042835" cy="1072242"/>
          </a:xfrm>
          <a:custGeom>
            <a:avLst/>
            <a:gdLst/>
            <a:ahLst/>
            <a:cxnLst/>
            <a:rect l="l" t="t" r="r" b="b"/>
            <a:pathLst>
              <a:path w="3064253" h="1608363">
                <a:moveTo>
                  <a:pt x="0" y="0"/>
                </a:moveTo>
                <a:lnTo>
                  <a:pt x="3064253" y="0"/>
                </a:lnTo>
                <a:lnTo>
                  <a:pt x="3064253" y="1608363"/>
                </a:lnTo>
                <a:lnTo>
                  <a:pt x="0" y="1608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28" t="-7922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9465113" y="3656368"/>
            <a:ext cx="2237204" cy="1632813"/>
          </a:xfrm>
          <a:custGeom>
            <a:avLst/>
            <a:gdLst/>
            <a:ahLst/>
            <a:cxnLst/>
            <a:rect l="l" t="t" r="r" b="b"/>
            <a:pathLst>
              <a:path w="3355806" h="2449220">
                <a:moveTo>
                  <a:pt x="0" y="0"/>
                </a:moveTo>
                <a:lnTo>
                  <a:pt x="3355806" y="0"/>
                </a:lnTo>
                <a:lnTo>
                  <a:pt x="3355806" y="2449221"/>
                </a:lnTo>
                <a:lnTo>
                  <a:pt x="0" y="2449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9457604" y="1976933"/>
            <a:ext cx="2237204" cy="1532792"/>
          </a:xfrm>
          <a:custGeom>
            <a:avLst/>
            <a:gdLst/>
            <a:ahLst/>
            <a:cxnLst/>
            <a:rect l="l" t="t" r="r" b="b"/>
            <a:pathLst>
              <a:path w="3355806" h="2299188">
                <a:moveTo>
                  <a:pt x="0" y="0"/>
                </a:moveTo>
                <a:lnTo>
                  <a:pt x="3355806" y="0"/>
                </a:lnTo>
                <a:lnTo>
                  <a:pt x="3355806" y="2299188"/>
                </a:lnTo>
                <a:lnTo>
                  <a:pt x="0" y="2299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93" t="-8491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9472622" y="363260"/>
            <a:ext cx="2222187" cy="1613673"/>
          </a:xfrm>
          <a:custGeom>
            <a:avLst/>
            <a:gdLst/>
            <a:ahLst/>
            <a:cxnLst/>
            <a:rect l="l" t="t" r="r" b="b"/>
            <a:pathLst>
              <a:path w="3333280" h="2420509">
                <a:moveTo>
                  <a:pt x="0" y="0"/>
                </a:moveTo>
                <a:lnTo>
                  <a:pt x="3333279" y="0"/>
                </a:lnTo>
                <a:lnTo>
                  <a:pt x="3333279" y="2420509"/>
                </a:lnTo>
                <a:lnTo>
                  <a:pt x="0" y="242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133" t="-8940" b="-39213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651060" y="4961280"/>
            <a:ext cx="6814265" cy="165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>
                <a:solidFill>
                  <a:srgbClr val="206410"/>
                </a:solidFill>
                <a:latin typeface="Telegraf Bold"/>
                <a:ea typeface="Telegraf Bold"/>
                <a:cs typeface="Telegraf Bold"/>
                <a:sym typeface="Telegraf Bold"/>
              </a:rPr>
              <a:t>Royal Borough of Windsor &amp; Maidenhead Climate Partnership Conference</a:t>
            </a:r>
          </a:p>
          <a:p>
            <a:pPr>
              <a:lnSpc>
                <a:spcPts val="3267"/>
              </a:lnSpc>
            </a:pPr>
            <a:endParaRPr lang="en-US" sz="2333" b="1">
              <a:solidFill>
                <a:srgbClr val="206410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 b="1">
                <a:solidFill>
                  <a:srgbClr val="206410"/>
                </a:solidFill>
                <a:latin typeface="Telegraf Bold"/>
                <a:ea typeface="Telegraf Bold"/>
                <a:cs typeface="Telegraf Bold"/>
                <a:sym typeface="Telegraf Bold"/>
              </a:rPr>
              <a:t>9 October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2487" y="447860"/>
            <a:ext cx="831030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37"/>
              </a:lnSpc>
            </a:pPr>
            <a:r>
              <a:rPr lang="en-US" sz="7090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Community action</a:t>
            </a:r>
          </a:p>
          <a:p>
            <a:pPr>
              <a:lnSpc>
                <a:spcPts val="8437"/>
              </a:lnSpc>
            </a:pPr>
            <a:endParaRPr lang="en-US" sz="7090" b="1">
              <a:solidFill>
                <a:srgbClr val="3E7D43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1060" y="1735591"/>
            <a:ext cx="7014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6"/>
              </a:lnSpc>
            </a:pPr>
            <a:r>
              <a:rPr lang="en-US" sz="3938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Creating the strong roots for a resilient community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673391" y="5459452"/>
            <a:ext cx="976697" cy="1086529"/>
            <a:chOff x="0" y="-28575"/>
            <a:chExt cx="1953394" cy="2173058"/>
          </a:xfrm>
        </p:grpSpPr>
        <p:sp>
          <p:nvSpPr>
            <p:cNvPr id="15" name="Freeform 15"/>
            <p:cNvSpPr/>
            <p:nvPr/>
          </p:nvSpPr>
          <p:spPr>
            <a:xfrm>
              <a:off x="182367" y="381754"/>
              <a:ext cx="1588660" cy="1762729"/>
            </a:xfrm>
            <a:custGeom>
              <a:avLst/>
              <a:gdLst/>
              <a:ahLst/>
              <a:cxnLst/>
              <a:rect l="l" t="t" r="r" b="b"/>
              <a:pathLst>
                <a:path w="1588660" h="1762729">
                  <a:moveTo>
                    <a:pt x="0" y="0"/>
                  </a:moveTo>
                  <a:lnTo>
                    <a:pt x="1588660" y="0"/>
                  </a:lnTo>
                  <a:lnTo>
                    <a:pt x="1588660" y="1762729"/>
                  </a:lnTo>
                  <a:lnTo>
                    <a:pt x="0" y="1762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953394" cy="35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1"/>
                </a:lnSpc>
              </a:pPr>
              <a:r>
                <a:rPr lang="en-US" sz="1065" b="1">
                  <a:solidFill>
                    <a:srgbClr val="9FC7A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member of the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0141" y="1666943"/>
            <a:ext cx="7320915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7100" y="151484"/>
            <a:ext cx="1164699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2"/>
              </a:lnSpc>
            </a:pPr>
            <a:r>
              <a:rPr lang="en-US" sz="3338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What is the overarching problem/s we are faced with?</a:t>
            </a:r>
          </a:p>
        </p:txBody>
      </p:sp>
      <p:sp>
        <p:nvSpPr>
          <p:cNvPr id="4" name="AutoShape 4"/>
          <p:cNvSpPr/>
          <p:nvPr/>
        </p:nvSpPr>
        <p:spPr>
          <a:xfrm>
            <a:off x="381185" y="894738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AutoShape 4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5" name="AutoShape 5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8F131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6" name="AutoShape 6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7" name="AutoShape 7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8" name="AutoShape 8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9" name="AutoShape 9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D23C44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10" name="AutoShape 10"/>
          <p:cNvSpPr/>
          <p:nvPr/>
        </p:nvSpPr>
        <p:spPr>
          <a:xfrm>
            <a:off x="411199" y="1945484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91315" y="251601"/>
            <a:ext cx="1141672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2"/>
              </a:lnSpc>
            </a:pPr>
            <a:r>
              <a:rPr lang="en-US" sz="3338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We have built the Green Skills Library so that we can RETHINK how we interact with one another without leaving anything or anyone out.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956876" y="2338668"/>
            <a:ext cx="8278250" cy="4244547"/>
          </a:xfrm>
          <a:custGeom>
            <a:avLst/>
            <a:gdLst/>
            <a:ahLst/>
            <a:cxnLst/>
            <a:rect l="l" t="t" r="r" b="b"/>
            <a:pathLst>
              <a:path w="12417375" h="6366821">
                <a:moveTo>
                  <a:pt x="0" y="0"/>
                </a:moveTo>
                <a:lnTo>
                  <a:pt x="12417374" y="0"/>
                </a:lnTo>
                <a:lnTo>
                  <a:pt x="12417374" y="6366821"/>
                </a:lnTo>
                <a:lnTo>
                  <a:pt x="0" y="636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6" r="-9353" b="-1595"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AutoShape 4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5" name="AutoShape 5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8F131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6" name="AutoShape 6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7" name="AutoShape 7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8" name="AutoShape 8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9" name="AutoShape 9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D23C44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10" name="AutoShape 10"/>
          <p:cNvSpPr/>
          <p:nvPr/>
        </p:nvSpPr>
        <p:spPr>
          <a:xfrm>
            <a:off x="457384" y="1184423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57370" y="151484"/>
            <a:ext cx="1141672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2"/>
              </a:lnSpc>
            </a:pPr>
            <a:r>
              <a:rPr lang="en-US" sz="3338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Working with OnePlanet, we have integrated the UN SDGs into the work we do.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1155" y="1139974"/>
            <a:ext cx="5648607" cy="529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1200"/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Operating within the framework of the UN Sustainable Development Goals, the Green Skills Library create connections among businesses, communities, and residents to share resources like materials, tools, and expertise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We use donated materials to educate on sustainable practices, such as composting, craftwork and sewing.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521385" y="1441580"/>
            <a:ext cx="5145371" cy="4887235"/>
          </a:xfrm>
          <a:custGeom>
            <a:avLst/>
            <a:gdLst/>
            <a:ahLst/>
            <a:cxnLst/>
            <a:rect l="l" t="t" r="r" b="b"/>
            <a:pathLst>
              <a:path w="7718057" h="7330853">
                <a:moveTo>
                  <a:pt x="0" y="0"/>
                </a:moveTo>
                <a:lnTo>
                  <a:pt x="7718058" y="0"/>
                </a:lnTo>
                <a:lnTo>
                  <a:pt x="7718058" y="7330854"/>
                </a:lnTo>
                <a:lnTo>
                  <a:pt x="0" y="7330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961" t="-4384" r="-44122"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AutoShape 4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5" name="AutoShape 5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8F131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6" name="AutoShape 6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E46B1E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7" name="AutoShape 7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D81B67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8" name="AutoShape 8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B9C2A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9" name="AutoShape 9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BC8C2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10" name="AutoShape 10"/>
          <p:cNvSpPr/>
          <p:nvPr/>
        </p:nvSpPr>
        <p:spPr>
          <a:xfrm>
            <a:off x="491314" y="1475417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4584822" y="1671531"/>
            <a:ext cx="7115865" cy="4213185"/>
          </a:xfrm>
          <a:custGeom>
            <a:avLst/>
            <a:gdLst/>
            <a:ahLst/>
            <a:cxnLst/>
            <a:rect l="l" t="t" r="r" b="b"/>
            <a:pathLst>
              <a:path w="10673797" h="6319778">
                <a:moveTo>
                  <a:pt x="0" y="0"/>
                </a:moveTo>
                <a:lnTo>
                  <a:pt x="10673797" y="0"/>
                </a:lnTo>
                <a:lnTo>
                  <a:pt x="10673797" y="6319778"/>
                </a:lnTo>
                <a:lnTo>
                  <a:pt x="0" y="63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8724382" y="6106724"/>
            <a:ext cx="834457" cy="517207"/>
          </a:xfrm>
          <a:custGeom>
            <a:avLst/>
            <a:gdLst/>
            <a:ahLst/>
            <a:cxnLst/>
            <a:rect l="l" t="t" r="r" b="b"/>
            <a:pathLst>
              <a:path w="1251685" h="775811">
                <a:moveTo>
                  <a:pt x="0" y="0"/>
                </a:moveTo>
                <a:lnTo>
                  <a:pt x="1251684" y="0"/>
                </a:lnTo>
                <a:lnTo>
                  <a:pt x="1251684" y="775810"/>
                </a:lnTo>
                <a:lnTo>
                  <a:pt x="0" y="775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276" b="-1802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9641072" y="6127636"/>
            <a:ext cx="1975257" cy="475381"/>
          </a:xfrm>
          <a:custGeom>
            <a:avLst/>
            <a:gdLst/>
            <a:ahLst/>
            <a:cxnLst/>
            <a:rect l="l" t="t" r="r" b="b"/>
            <a:pathLst>
              <a:path w="2962886" h="713072">
                <a:moveTo>
                  <a:pt x="0" y="0"/>
                </a:moveTo>
                <a:lnTo>
                  <a:pt x="2962886" y="0"/>
                </a:lnTo>
                <a:lnTo>
                  <a:pt x="2962886" y="713072"/>
                </a:lnTo>
                <a:lnTo>
                  <a:pt x="0" y="71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7825725" y="6120907"/>
            <a:ext cx="816107" cy="600745"/>
          </a:xfrm>
          <a:custGeom>
            <a:avLst/>
            <a:gdLst/>
            <a:ahLst/>
            <a:cxnLst/>
            <a:rect l="l" t="t" r="r" b="b"/>
            <a:pathLst>
              <a:path w="1224161" h="901118">
                <a:moveTo>
                  <a:pt x="0" y="0"/>
                </a:moveTo>
                <a:lnTo>
                  <a:pt x="1224161" y="0"/>
                </a:lnTo>
                <a:lnTo>
                  <a:pt x="1224161" y="901118"/>
                </a:lnTo>
                <a:lnTo>
                  <a:pt x="0" y="9011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6396352" y="6055429"/>
            <a:ext cx="1281845" cy="666223"/>
          </a:xfrm>
          <a:custGeom>
            <a:avLst/>
            <a:gdLst/>
            <a:ahLst/>
            <a:cxnLst/>
            <a:rect l="l" t="t" r="r" b="b"/>
            <a:pathLst>
              <a:path w="1922768" h="999334">
                <a:moveTo>
                  <a:pt x="0" y="0"/>
                </a:moveTo>
                <a:lnTo>
                  <a:pt x="1922769" y="0"/>
                </a:lnTo>
                <a:lnTo>
                  <a:pt x="1922769" y="999334"/>
                </a:lnTo>
                <a:lnTo>
                  <a:pt x="0" y="999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TextBox 16"/>
          <p:cNvSpPr txBox="1"/>
          <p:nvPr/>
        </p:nvSpPr>
        <p:spPr>
          <a:xfrm>
            <a:off x="519202" y="238491"/>
            <a:ext cx="1154687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2"/>
              </a:lnSpc>
            </a:pPr>
            <a:r>
              <a:rPr lang="en-US" sz="3338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We have each of the UN SDGs in our hub, and link local organisations to those SDGs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9202" y="1861683"/>
            <a:ext cx="4313401" cy="27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296" lvl="1" indent="-275648">
              <a:lnSpc>
                <a:spcPts val="3575"/>
              </a:lnSpc>
              <a:buFont typeface="Arial"/>
              <a:buChar char="•"/>
            </a:pPr>
            <a:r>
              <a:rPr lang="en-US" sz="2553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When we are working with large communities like OneMaidenhead, for example, we are able to bring these groups to the residents’ attention.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AutoShape 4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5" name="AutoShape 5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8F131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6" name="AutoShape 6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3E7D43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7" name="AutoShape 7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1796D5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8" name="AutoShape 8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5ABE33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9" name="AutoShape 9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136698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10" name="AutoShape 10"/>
          <p:cNvSpPr/>
          <p:nvPr/>
        </p:nvSpPr>
        <p:spPr>
          <a:xfrm>
            <a:off x="519216" y="1409601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5371441" y="1575322"/>
            <a:ext cx="6357147" cy="4031360"/>
          </a:xfrm>
          <a:custGeom>
            <a:avLst/>
            <a:gdLst/>
            <a:ahLst/>
            <a:cxnLst/>
            <a:rect l="l" t="t" r="r" b="b"/>
            <a:pathLst>
              <a:path w="9535721" h="6047040">
                <a:moveTo>
                  <a:pt x="0" y="0"/>
                </a:moveTo>
                <a:lnTo>
                  <a:pt x="9535722" y="0"/>
                </a:lnTo>
                <a:lnTo>
                  <a:pt x="9535722" y="6047039"/>
                </a:lnTo>
                <a:lnTo>
                  <a:pt x="0" y="6047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16" r="-4316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TextBox 12"/>
          <p:cNvSpPr txBox="1"/>
          <p:nvPr/>
        </p:nvSpPr>
        <p:spPr>
          <a:xfrm>
            <a:off x="519202" y="225791"/>
            <a:ext cx="1132662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3"/>
              </a:lnSpc>
            </a:pPr>
            <a:r>
              <a:rPr lang="en-US" sz="3271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We have seen a significant  improvement in the disposition of those with whom we interact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933" y="1542951"/>
            <a:ext cx="4782087" cy="488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1200"/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We believe it comes down to people’s need to belong, and their desire to be able to feel valued, and make a difference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Together with L&amp;G Tempo and RBWM community team, we delivered an impact strategy aimed at those who need help the most within Maidenhead  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1154" cy="6858000"/>
            <a:chOff x="0" y="0"/>
            <a:chExt cx="402307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402307" cy="3434443"/>
            </a:xfrm>
            <a:prstGeom prst="rect">
              <a:avLst/>
            </a:prstGeom>
            <a:solidFill>
              <a:srgbClr val="D33E46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427186"/>
              <a:ext cx="402307" cy="3434443"/>
            </a:xfrm>
            <a:prstGeom prst="rect">
              <a:avLst/>
            </a:prstGeom>
            <a:solidFill>
              <a:srgbClr val="E2A842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6854371"/>
              <a:ext cx="402307" cy="3434443"/>
            </a:xfrm>
            <a:prstGeom prst="rect">
              <a:avLst/>
            </a:prstGeom>
            <a:solidFill>
              <a:srgbClr val="58A047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0281557"/>
              <a:ext cx="402307" cy="3434443"/>
            </a:xfrm>
            <a:prstGeom prst="rect">
              <a:avLst/>
            </a:prstGeom>
            <a:solidFill>
              <a:srgbClr val="D33E46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7" name="AutoShape 7"/>
          <p:cNvSpPr/>
          <p:nvPr/>
        </p:nvSpPr>
        <p:spPr>
          <a:xfrm>
            <a:off x="605721" y="1680101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685801" y="249466"/>
            <a:ext cx="1140671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6"/>
              </a:lnSpc>
            </a:pPr>
            <a:r>
              <a:rPr lang="en-US" sz="3005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We are creating a OneNeighbourhood team to deliver interventions can help the most under-represented in our community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5721" y="1981386"/>
            <a:ext cx="10654363" cy="447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These will include, for example, a Chatty Cafe scheme, Low Sensory Hours, Apprenticeship Scheme for Young Job Seekers,  Supported Employment &amp; Volunteering, and a Community Podcast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To flesh out one example, for the Apprenticeship scheme for young job seekers, we are learning from other partners (e.g. Inspire2Ignite) , and are connecting with businesses who want our young people (e.g. OVO).  We will host networking events and training workshops  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We will be gathering all information together under the OnePlanet framework so it is accessible for 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AutoShape 4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5" name="AutoShape 5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8F131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6" name="AutoShape 6"/>
          <p:cNvSpPr/>
          <p:nvPr/>
        </p:nvSpPr>
        <p:spPr>
          <a:xfrm>
            <a:off x="0" y="0"/>
            <a:ext cx="201154" cy="1717221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7" name="AutoShape 7"/>
          <p:cNvSpPr/>
          <p:nvPr/>
        </p:nvSpPr>
        <p:spPr>
          <a:xfrm>
            <a:off x="0" y="1713593"/>
            <a:ext cx="201154" cy="1717221"/>
          </a:xfrm>
          <a:prstGeom prst="rect">
            <a:avLst/>
          </a:prstGeom>
          <a:solidFill>
            <a:srgbClr val="0CC0DF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8" name="AutoShape 8"/>
          <p:cNvSpPr/>
          <p:nvPr/>
        </p:nvSpPr>
        <p:spPr>
          <a:xfrm>
            <a:off x="0" y="3427186"/>
            <a:ext cx="201154" cy="1717221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9" name="AutoShape 9"/>
          <p:cNvSpPr/>
          <p:nvPr/>
        </p:nvSpPr>
        <p:spPr>
          <a:xfrm>
            <a:off x="0" y="5140779"/>
            <a:ext cx="201154" cy="1717221"/>
          </a:xfrm>
          <a:prstGeom prst="rect">
            <a:avLst/>
          </a:prstGeom>
          <a:solidFill>
            <a:srgbClr val="D23C44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10" name="AutoShape 10"/>
          <p:cNvSpPr/>
          <p:nvPr/>
        </p:nvSpPr>
        <p:spPr>
          <a:xfrm>
            <a:off x="457398" y="1364634"/>
            <a:ext cx="11209372" cy="12700"/>
          </a:xfrm>
          <a:prstGeom prst="line">
            <a:avLst/>
          </a:prstGeom>
          <a:ln w="38100" cap="flat">
            <a:solidFill>
              <a:srgbClr val="2064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57384" y="194900"/>
            <a:ext cx="11326622" cy="92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5"/>
              </a:lnSpc>
            </a:pPr>
            <a:r>
              <a:rPr lang="en-US" sz="3071" b="1">
                <a:solidFill>
                  <a:srgbClr val="3E7D43"/>
                </a:solidFill>
                <a:latin typeface="Telegraf Bold"/>
                <a:ea typeface="Telegraf Bold"/>
                <a:cs typeface="Telegraf Bold"/>
                <a:sym typeface="Telegraf Bold"/>
              </a:rPr>
              <a:t>We are indebted to our supporters and would be delighted to work with any other likeminded organisations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7384" y="1394240"/>
            <a:ext cx="6302868" cy="505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Legal &amp; General Tempo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Waltham Place Farm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OnePlanet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Berkshire Community Foundation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OneMaidenhead, getliving, Action Funder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CSK Architects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Travis Perkins Builders Merchants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National Lottery Community Fund</a:t>
            </a:r>
          </a:p>
          <a:p>
            <a:pPr marL="489397" lvl="1" indent="-244699">
              <a:lnSpc>
                <a:spcPts val="367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Anthropy at the Eden Project, Cornwall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3173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00416" y="1007449"/>
            <a:ext cx="5882376" cy="519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2"/>
              </a:lnSpc>
            </a:pPr>
            <a:endParaRPr sz="1200"/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RBWM Council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RBWM NHS Innovation Fund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Leo Lion Foundation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A Hoppy Place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Inspirations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Brewers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Ecoally</a:t>
            </a:r>
          </a:p>
          <a:p>
            <a:pPr marL="489397" lvl="1" indent="-244699">
              <a:lnSpc>
                <a:spcPts val="4102"/>
              </a:lnSpc>
              <a:buFont typeface="Arial"/>
              <a:buChar char="•"/>
            </a:pPr>
            <a:r>
              <a:rPr lang="en-US" sz="2266">
                <a:solidFill>
                  <a:srgbClr val="58A047"/>
                </a:solidFill>
                <a:latin typeface="Canva Sans"/>
                <a:ea typeface="Canva Sans"/>
                <a:cs typeface="Canva Sans"/>
                <a:sym typeface="Canva Sans"/>
              </a:rPr>
              <a:t>Off the Tap</a:t>
            </a:r>
          </a:p>
          <a:p>
            <a:pPr>
              <a:lnSpc>
                <a:spcPts val="4102"/>
              </a:lnSpc>
            </a:pPr>
            <a:endParaRPr lang="en-US" sz="2266">
              <a:solidFill>
                <a:srgbClr val="58A04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429</Words>
  <Application>Microsoft Office PowerPoint</Application>
  <PresentationFormat>Widescreen</PresentationFormat>
  <Paragraphs>45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Canva Sans</vt:lpstr>
      <vt:lpstr>Canva Sans Bold</vt:lpstr>
      <vt:lpstr>Telegraf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Mynott</dc:creator>
  <cp:lastModifiedBy>Heather Mynott</cp:lastModifiedBy>
  <cp:revision>1</cp:revision>
  <dcterms:created xsi:type="dcterms:W3CDTF">2024-10-16T08:25:28Z</dcterms:created>
  <dcterms:modified xsi:type="dcterms:W3CDTF">2024-10-16T08:43:27Z</dcterms:modified>
</cp:coreProperties>
</file>