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7" r:id="rId2"/>
    <p:sldId id="334" r:id="rId3"/>
    <p:sldId id="331" r:id="rId4"/>
    <p:sldId id="332" r:id="rId5"/>
    <p:sldId id="326" r:id="rId6"/>
    <p:sldId id="335" r:id="rId7"/>
    <p:sldId id="336" r:id="rId8"/>
    <p:sldId id="321" r:id="rId9"/>
    <p:sldId id="325" r:id="rId10"/>
    <p:sldId id="322" r:id="rId11"/>
    <p:sldId id="323" r:id="rId12"/>
    <p:sldId id="337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E1E6F-4356-4AE5-BB3F-90C9DC78D97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E3E93-E6B7-4019-A402-8698CF067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4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8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00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94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10346-CDCE-416A-BA62-5C8C21CDC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01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2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Four themes – Energy, Natural Environment, Circular Economy and Transport</a:t>
            </a:r>
          </a:p>
          <a:p>
            <a:r>
              <a:rPr lang="en-GB" dirty="0"/>
              <a:t>Detailed Action Plans against each theme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8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03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20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9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36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32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D0833-27A5-4965-86B9-07A679B47C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8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287A-CE77-6E03-1F78-22E968A8B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EDB60-C752-406C-FBCB-40BF99F5B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6450A-CCF9-96CD-F532-55A0242E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1CA2A-B622-05A9-F96A-77C5E79F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EB2C-A385-438E-E0BD-30D751EA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8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50E0-3C52-849F-F79D-2FF0C127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06ECA-5199-BFE8-AEFD-3A334ED13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874DB-5326-2E3A-90D7-44E91C29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FF04E-5A0A-3CAB-396D-47D2C4D6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0C6C-CAD0-4FC4-B1AA-FB666AF2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2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B9CA99-7169-0FE3-4CB3-E66D86BAA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083EA-E2FA-2C7B-616E-30F2613B3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87261-0ACC-710F-530B-0BA94556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B2A4A-3FA8-6AC7-2D81-8084F07A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5E6ED-E1C7-50D4-9AF5-F6F30176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6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2B39-599F-9114-5ECB-9D708394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1C9A-C9D5-557C-C6C6-91AEC9564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13E1C-B7D5-D65C-E122-1A4D0E96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8B82-F8CC-4A36-D936-2AD55AB1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60D71-61EA-90FB-D5AC-54952505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0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F355-33D7-8364-0432-DBA1D42A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1485D-2380-DB45-77CD-FD53F3992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2605-0836-2672-7597-C6403269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FE90E-7C4D-4E8D-8E30-7D0399D2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0C94A-FC63-C4D1-8195-E2CF8A6E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3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4C08-8144-7ED6-DA1E-9EC73250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3E3FD-78ED-06E2-00AF-88ABEB1C8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D3CBC-6528-8506-7A9B-CC83B8275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DED5-32D2-B71B-9E29-7DED43F6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5A9A6-8821-6AD0-0FDC-BBEC1A18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01AC-8954-A1AF-81A5-66DF83D5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78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D33D-7375-BDCD-F185-72FFD167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47665-E561-F82F-9D39-B9AE4F64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CD912-CD3B-BE62-D679-57E46E45C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B783B-B60C-8002-3CAD-613141426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8E561-D621-EF59-B47C-2AE27BD79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E0FDC-5915-DE5A-1B75-63DA155A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5CD04E-D126-4915-1C85-AB8DE8DE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6BE6F-D5F5-4B05-BA52-18636A84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0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F454-AECB-67F4-8ABD-011D1307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D250F-AFC3-9728-61BA-E318A7AB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6D4A1-B561-6A7B-6A0B-EE779984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2455C-8970-4B90-3E06-FD48F98E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9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A7AEB-859C-9BC0-22AE-2C7E3395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1C0A3-CB16-9D07-D7A8-655A7B78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7C2E-6BE8-FF6C-CDBA-B4D2F6C3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1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BEBF-9DCD-E61D-9A92-2F3718BF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3B36-9527-274D-DC05-8CA6A31D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1DD6-21BD-E0E9-7973-E45F6BBE3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34A67-CD07-FB4C-DF93-DBB63993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D4810-91BB-9A44-0E60-045F2B96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B3BC7-052A-7FA0-62D5-F505B03D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3987-9BF8-C339-03AA-FF40CEA6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E01E3-4DEC-42FD-100C-D6FF6C618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3264B-FDEA-7E4B-61AA-AA2EE5DBF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75248-04B0-316B-1810-AB9687C0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2CDFF-28F0-2CBC-9F00-853744EE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36960-E652-ABEF-74E5-A7D7722C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A5D72-B184-8380-5DC6-1083A6A6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FDB86-05F7-F371-1083-54BBEC4C6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6B00-65D3-A5B1-5291-BF6985232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A726-12D5-4CC4-AD38-3E246486BBB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29582-FAE0-00C8-45EB-CD161A2B6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99D2-A789-AF79-BFE8-E6E4EBA55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7AC7-4731-47A5-BAEC-662B13C47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BB9-E096-B023-991F-5C6E0A5E4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/>
                <a:cs typeface="Arial"/>
              </a:rPr>
              <a:t>Health Effects of Climate Change in the UK and local action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A8E95-3842-F2C6-BDF5-7716A2B7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111178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Georgia Careless </a:t>
            </a:r>
            <a:r>
              <a:rPr lang="en-GB" dirty="0"/>
              <a:t>– </a:t>
            </a:r>
            <a:r>
              <a:rPr lang="en-GB" b="1" dirty="0">
                <a:solidFill>
                  <a:srgbClr val="7030A0"/>
                </a:solidFill>
              </a:rPr>
              <a:t>Public Health Programme Officer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6E83F-A763-07CD-7A0F-CF363418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422F-B375-FE6F-A509-AFC49366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1" y="245615"/>
            <a:ext cx="10622507" cy="914445"/>
          </a:xfrm>
          <a:prstGeom prst="roundRect">
            <a:avLst/>
          </a:prstGeom>
          <a:solidFill>
            <a:schemeClr val="accent4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Flooding, mental health &amp; health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6E66-6FE5-F4EF-B885-4F3A5354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399"/>
            <a:ext cx="10972800" cy="5508601"/>
          </a:xfrm>
        </p:spPr>
        <p:txBody>
          <a:bodyPr>
            <a:normAutofit fontScale="92500" lnSpcReduction="10000"/>
          </a:bodyPr>
          <a:lstStyle/>
          <a:p>
            <a:r>
              <a:rPr lang="en-GB" sz="2600" b="0" i="0" dirty="0">
                <a:solidFill>
                  <a:srgbClr val="0B0C0C"/>
                </a:solidFill>
                <a:effectLst/>
              </a:rPr>
              <a:t>Climate change is making more people vulnerable to flooding, including those in areas that were not previously at risk. </a:t>
            </a:r>
          </a:p>
          <a:p>
            <a:r>
              <a:rPr lang="en-GB" sz="2600" dirty="0">
                <a:solidFill>
                  <a:srgbClr val="0B0C0C"/>
                </a:solidFill>
              </a:rPr>
              <a:t>Large scale floods in the Borough in January with multiple communities affected</a:t>
            </a:r>
            <a:endParaRPr lang="en-GB" sz="2600" b="0" i="0" dirty="0">
              <a:solidFill>
                <a:srgbClr val="0B0C0C"/>
              </a:solidFill>
              <a:effectLst/>
            </a:endParaRPr>
          </a:p>
          <a:p>
            <a:r>
              <a:rPr lang="en-GB" sz="2600" b="0" i="0" dirty="0">
                <a:solidFill>
                  <a:srgbClr val="0B0C0C"/>
                </a:solidFill>
                <a:effectLst/>
              </a:rPr>
              <a:t>Flooding not only threatens lives but has further negative impacts on health, well-being, the economy, and the environment. </a:t>
            </a:r>
          </a:p>
          <a:p>
            <a:r>
              <a:rPr lang="en-GB" sz="2600" b="0" i="0" dirty="0">
                <a:solidFill>
                  <a:srgbClr val="0B0C0C"/>
                </a:solidFill>
                <a:effectLst/>
              </a:rPr>
              <a:t>Can lead to long-term and severe effects on mental health. </a:t>
            </a:r>
          </a:p>
          <a:p>
            <a:pPr marL="0" indent="0">
              <a:buNone/>
            </a:pPr>
            <a:r>
              <a:rPr lang="en-GB" sz="2600" b="1" i="0" dirty="0">
                <a:solidFill>
                  <a:srgbClr val="0B0C0C"/>
                </a:solidFill>
                <a:effectLst/>
              </a:rPr>
              <a:t>What is happening locally?</a:t>
            </a:r>
          </a:p>
          <a:p>
            <a:r>
              <a:rPr lang="en-GB" sz="2600" dirty="0">
                <a:solidFill>
                  <a:schemeClr val="bg1"/>
                </a:solidFill>
                <a:highlight>
                  <a:srgbClr val="800080"/>
                </a:highlight>
              </a:rPr>
              <a:t>Refresh of the RBWM Local Flood Risk Management Strategy will include public health evidence.</a:t>
            </a:r>
          </a:p>
          <a:p>
            <a:r>
              <a:rPr lang="en-GB" sz="2600" dirty="0">
                <a:solidFill>
                  <a:schemeClr val="bg1"/>
                </a:solidFill>
                <a:highlight>
                  <a:srgbClr val="800080"/>
                </a:highlight>
              </a:rPr>
              <a:t>Use of a suite of national resources to support public mental health and resilience post flooding events.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600" kern="10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 of advice and information, with a view to promoting the preparation of appropriate local health protection arrangements to residential and business properties during flooding.</a:t>
            </a:r>
            <a:endParaRPr lang="en-GB" sz="2600" kern="100" dirty="0">
              <a:solidFill>
                <a:schemeClr val="bg1"/>
              </a:solidFill>
              <a:effectLst/>
              <a:highlight>
                <a:srgbClr val="80008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1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ED10-DD9E-1BC3-8327-036EC56A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05" y="170269"/>
            <a:ext cx="9271379" cy="839666"/>
          </a:xfrm>
          <a:prstGeom prst="roundRect">
            <a:avLst/>
          </a:prstGeom>
          <a:solidFill>
            <a:schemeClr val="accent4"/>
          </a:solidFill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bg1"/>
                </a:solidFill>
              </a:rPr>
              <a:t> Air Quality and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B2C6-26B3-0BA8-D2FC-4547B3787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6" y="1131034"/>
            <a:ext cx="11233066" cy="4951078"/>
          </a:xfrm>
        </p:spPr>
        <p:txBody>
          <a:bodyPr>
            <a:noAutofit/>
          </a:bodyPr>
          <a:lstStyle/>
          <a:p>
            <a:r>
              <a:rPr lang="en-GB" sz="2400" b="0" i="0" dirty="0">
                <a:solidFill>
                  <a:srgbClr val="0B0C0C"/>
                </a:solidFill>
                <a:effectLst/>
              </a:rPr>
              <a:t>Poor air quality is one of the greatest environmental risks to health with negative impacts such as cardiovascular and respiratory diseases, and increased risk of mortality. </a:t>
            </a:r>
          </a:p>
          <a:p>
            <a:r>
              <a:rPr lang="en-GB" sz="2400" b="0" i="0" dirty="0">
                <a:solidFill>
                  <a:srgbClr val="0B0C0C"/>
                </a:solidFill>
                <a:effectLst/>
              </a:rPr>
              <a:t>The main causes of poor air quality in the UK are currently emissions from domestic activity, industrial activity, power generation, transport and agriculture.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B0C0C"/>
                </a:solidFill>
              </a:rPr>
              <a:t>What is happening locally?</a:t>
            </a:r>
            <a:endParaRPr lang="en-GB" sz="2400" b="1" i="0" dirty="0">
              <a:solidFill>
                <a:srgbClr val="0B0C0C"/>
              </a:solidFill>
              <a:effectLst/>
            </a:endParaRPr>
          </a:p>
          <a:p>
            <a:r>
              <a:rPr lang="en-GB" sz="2400" dirty="0">
                <a:solidFill>
                  <a:schemeClr val="bg1"/>
                </a:solidFill>
                <a:highlight>
                  <a:srgbClr val="800080"/>
                </a:highlight>
              </a:rPr>
              <a:t>Public Health are promoting local access and use of green spaces for travel and leisure.</a:t>
            </a:r>
          </a:p>
          <a:p>
            <a:r>
              <a:rPr lang="en-GB" sz="2400" dirty="0">
                <a:solidFill>
                  <a:schemeClr val="bg1"/>
                </a:solidFill>
                <a:highlight>
                  <a:srgbClr val="800080"/>
                </a:highlight>
              </a:rPr>
              <a:t>Public Health are commissioning cross-department projects to support active travel e.g. Healthy Streets &amp; Street Tag ensuring there is focus on family and multi-generational use.</a:t>
            </a:r>
          </a:p>
          <a:p>
            <a:r>
              <a:rPr lang="en-GB" sz="2400" dirty="0">
                <a:solidFill>
                  <a:schemeClr val="bg1"/>
                </a:solidFill>
                <a:highlight>
                  <a:srgbClr val="800080"/>
                </a:highlight>
              </a:rPr>
              <a:t>Public Health have input health evidence and data to local cycling and walking infrastructure plans.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DF235-7F88-25E5-0F92-5BC7AF43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0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D22373E-1015-CB7B-E63D-ADCD054C181A}"/>
              </a:ext>
            </a:extLst>
          </p:cNvPr>
          <p:cNvGrpSpPr/>
          <p:nvPr/>
        </p:nvGrpSpPr>
        <p:grpSpPr>
          <a:xfrm>
            <a:off x="466725" y="4857750"/>
            <a:ext cx="11260054" cy="1727499"/>
            <a:chOff x="466725" y="4857750"/>
            <a:chExt cx="11260054" cy="17274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FCFBE54-D00D-9CA0-7A10-A604B6B9391A}"/>
                </a:ext>
              </a:extLst>
            </p:cNvPr>
            <p:cNvSpPr/>
            <p:nvPr/>
          </p:nvSpPr>
          <p:spPr>
            <a:xfrm>
              <a:off x="466725" y="4857750"/>
              <a:ext cx="9601200" cy="40957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Net Zero &amp; Health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141D94-D58F-D6C6-603D-99C65D2C0398}"/>
                </a:ext>
              </a:extLst>
            </p:cNvPr>
            <p:cNvSpPr txBox="1"/>
            <p:nvPr/>
          </p:nvSpPr>
          <p:spPr>
            <a:xfrm>
              <a:off x="994611" y="5261810"/>
              <a:ext cx="107321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highlight>
                    <a:srgbClr val="800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Embedding the Sustainable Procurement checklist for Public Health commissioned services re-procurement.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highlight>
                    <a:srgbClr val="800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Offering council staff and members education about climate change and health, e.g. through Carbon Literacy Training.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23EEB5-FA26-7831-B888-7B7986987DD3}"/>
              </a:ext>
            </a:extLst>
          </p:cNvPr>
          <p:cNvGrpSpPr/>
          <p:nvPr/>
        </p:nvGrpSpPr>
        <p:grpSpPr>
          <a:xfrm>
            <a:off x="466725" y="3352799"/>
            <a:ext cx="11260054" cy="1425238"/>
            <a:chOff x="466725" y="3352799"/>
            <a:chExt cx="11260054" cy="142523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5010A9-B1B1-66B8-D7E3-2ED3AA9BFCFB}"/>
                </a:ext>
              </a:extLst>
            </p:cNvPr>
            <p:cNvSpPr/>
            <p:nvPr/>
          </p:nvSpPr>
          <p:spPr>
            <a:xfrm>
              <a:off x="466725" y="3352799"/>
              <a:ext cx="9601200" cy="40957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Infectious Disease, Allergies &amp; Vector-Borne Diseases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8828F7-D502-7A46-55D1-A4768112C39A}"/>
                </a:ext>
              </a:extLst>
            </p:cNvPr>
            <p:cNvSpPr txBox="1"/>
            <p:nvPr/>
          </p:nvSpPr>
          <p:spPr>
            <a:xfrm>
              <a:off x="994611" y="3762374"/>
              <a:ext cx="10732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highlight>
                    <a:srgbClr val="800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Attending UKHSA incident meetings.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highlight>
                    <a:srgbClr val="800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Support NHS treatment offers by Health Protection Colleagues proactively completing review of epidemiology and local surveillance data.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3336F-ACC3-344C-44A6-243C5964170E}"/>
              </a:ext>
            </a:extLst>
          </p:cNvPr>
          <p:cNvGrpSpPr/>
          <p:nvPr/>
        </p:nvGrpSpPr>
        <p:grpSpPr>
          <a:xfrm>
            <a:off x="466725" y="1847850"/>
            <a:ext cx="11260054" cy="1431192"/>
            <a:chOff x="466725" y="1847850"/>
            <a:chExt cx="11260054" cy="143119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E201422-E12B-D289-BADD-007759CA6509}"/>
                </a:ext>
              </a:extLst>
            </p:cNvPr>
            <p:cNvSpPr/>
            <p:nvPr/>
          </p:nvSpPr>
          <p:spPr>
            <a:xfrm>
              <a:off x="466725" y="1847850"/>
              <a:ext cx="9601200" cy="40957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>
                  <a:latin typeface="Arial" panose="020B0604020202020204" pitchFamily="34" charset="0"/>
                  <a:cs typeface="Arial" panose="020B0604020202020204" pitchFamily="34" charset="0"/>
                </a:rPr>
                <a:t>Drought &amp; Food Security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7D0AF2-7DF4-748E-4374-211583810C29}"/>
                </a:ext>
              </a:extLst>
            </p:cNvPr>
            <p:cNvSpPr txBox="1"/>
            <p:nvPr/>
          </p:nvSpPr>
          <p:spPr>
            <a:xfrm>
              <a:off x="994611" y="2263379"/>
              <a:ext cx="10732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>
                  <a:solidFill>
                    <a:schemeClr val="bg1"/>
                  </a:solidFill>
                  <a:highlight>
                    <a:srgbClr val="800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Host the RBWM Rural Forum as an avenue to develop relationships with local food producers and farmers.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>
                  <a:solidFill>
                    <a:schemeClr val="bg1"/>
                  </a:solidFill>
                  <a:highlight>
                    <a:srgbClr val="800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Develop understanding of food insecurity and support community projects to reduce this.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03594F-E29E-2603-0B0E-6A7211B0E77E}"/>
              </a:ext>
            </a:extLst>
          </p:cNvPr>
          <p:cNvGrpSpPr/>
          <p:nvPr/>
        </p:nvGrpSpPr>
        <p:grpSpPr>
          <a:xfrm>
            <a:off x="466725" y="314339"/>
            <a:ext cx="11260054" cy="1493655"/>
            <a:chOff x="466725" y="314339"/>
            <a:chExt cx="11260054" cy="149365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D9C0B9D-50D5-B3E9-505D-24D179ABD8E6}"/>
                </a:ext>
              </a:extLst>
            </p:cNvPr>
            <p:cNvSpPr/>
            <p:nvPr/>
          </p:nvSpPr>
          <p:spPr>
            <a:xfrm>
              <a:off x="466725" y="314339"/>
              <a:ext cx="9601200" cy="40957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Wildfires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2E8D78-7ADD-2549-D95C-178BAA77A0CE}"/>
                </a:ext>
              </a:extLst>
            </p:cNvPr>
            <p:cNvSpPr txBox="1"/>
            <p:nvPr/>
          </p:nvSpPr>
          <p:spPr>
            <a:xfrm>
              <a:off x="994611" y="792331"/>
              <a:ext cx="10732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highlight>
                    <a:srgbClr val="800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Public Health input to local heatwave plan and ensured extreme heat is on the local risk register.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highlight>
                    <a:srgbClr val="800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Consideration of extreme heat in RBWM managed nature sites to limit risk of wildfires.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82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E590-1FB5-C8DF-5964-7B2C8830C744}"/>
              </a:ext>
            </a:extLst>
          </p:cNvPr>
          <p:cNvSpPr txBox="1">
            <a:spLocks/>
          </p:cNvSpPr>
          <p:nvPr/>
        </p:nvSpPr>
        <p:spPr>
          <a:xfrm>
            <a:off x="268405" y="170269"/>
            <a:ext cx="9271379" cy="839666"/>
          </a:xfrm>
          <a:prstGeom prst="round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4000" dirty="0">
                <a:solidFill>
                  <a:schemeClr val="bg1"/>
                </a:solidFill>
              </a:rPr>
              <a:t>What are the next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2112F-E40E-E1EF-3A28-B44B7E902408}"/>
              </a:ext>
            </a:extLst>
          </p:cNvPr>
          <p:cNvSpPr txBox="1">
            <a:spLocks/>
          </p:cNvSpPr>
          <p:nvPr/>
        </p:nvSpPr>
        <p:spPr>
          <a:xfrm>
            <a:off x="1024568" y="1421174"/>
            <a:ext cx="10466024" cy="46168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srgbClr val="0B0C0C"/>
                </a:solidFill>
              </a:rPr>
              <a:t>Ensure that Public Health &amp; Climate and Sustainable priorities are aligned and support health co-benefits going forwards</a:t>
            </a:r>
          </a:p>
          <a:p>
            <a:pPr marL="0" indent="0">
              <a:buNone/>
            </a:pPr>
            <a:endParaRPr lang="en-GB" sz="2600" dirty="0">
              <a:solidFill>
                <a:srgbClr val="0B0C0C"/>
              </a:solidFill>
            </a:endParaRPr>
          </a:p>
          <a:p>
            <a:r>
              <a:rPr lang="en-GB" sz="2600" dirty="0">
                <a:solidFill>
                  <a:srgbClr val="0B0C0C"/>
                </a:solidFill>
              </a:rPr>
              <a:t>We hope to ensure Public Health priorities are encompassed within Climate Partnership work going forward.</a:t>
            </a:r>
          </a:p>
          <a:p>
            <a:pPr marL="0" indent="0">
              <a:buNone/>
            </a:pPr>
            <a:endParaRPr lang="en-GB" sz="2600" dirty="0">
              <a:solidFill>
                <a:srgbClr val="0B0C0C"/>
              </a:solidFill>
            </a:endParaRPr>
          </a:p>
          <a:p>
            <a:r>
              <a:rPr lang="en-GB" sz="2600" dirty="0">
                <a:solidFill>
                  <a:srgbClr val="0B0C0C"/>
                </a:solidFill>
              </a:rPr>
              <a:t>Refresh of the Health &amp; Wellbeing Strategy to encompass and be aligned with Climate &amp; Sustainability Priorities.</a:t>
            </a:r>
          </a:p>
          <a:p>
            <a:pPr marL="0" indent="0">
              <a:buNone/>
            </a:pPr>
            <a:endParaRPr lang="en-GB" sz="2600" dirty="0">
              <a:solidFill>
                <a:srgbClr val="0B0C0C"/>
              </a:solidFill>
            </a:endParaRPr>
          </a:p>
          <a:p>
            <a:r>
              <a:rPr lang="en-GB" sz="2600" dirty="0">
                <a:solidFill>
                  <a:srgbClr val="0B0C0C"/>
                </a:solidFill>
              </a:rPr>
              <a:t>Refresh the RBWM Environment &amp; Climate Strategy to embed public health priorities.</a:t>
            </a:r>
          </a:p>
          <a:p>
            <a:endParaRPr lang="en-GB" sz="2600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5CA25-BCA7-724F-1B1D-1ABAEFFF0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4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DB2597-DAB0-D853-8FDC-190779D6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28" y="947058"/>
            <a:ext cx="6281057" cy="452596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The Council declared a “Climate Emergency” in 2019 with the aspiration to drive greener change and slow global heating. </a:t>
            </a:r>
            <a:endParaRPr lang="en-US" dirty="0"/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/>
              <a:t>Set a target of net zero carbon emissions in the borough by 2050 at the latest, in line with the Government policy, and a science based trajectory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70618-1E0D-49D8-CFE1-107505169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6" t="16546" r="35391" b="6828"/>
          <a:stretch/>
        </p:blipFill>
        <p:spPr>
          <a:xfrm>
            <a:off x="7094271" y="240008"/>
            <a:ext cx="4264119" cy="6017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6BE6-CAB3-27FA-89B0-3D2510838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8874E-92B8-210A-2BDF-962326ECA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32387"/>
            <a:ext cx="4599417" cy="48366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There is substantial and growing evidence of the effects of climate change on health in the 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This </a:t>
            </a:r>
            <a:r>
              <a:rPr lang="en-GB" sz="2400"/>
              <a:t>report has reviewed the evidence of what climate change means for the UK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Harms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to health can be effectively reduced through multi-sectoral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76066A-8CB8-6A7E-5EBA-0888D12BD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8" t="1334" r="70161" b="26165"/>
          <a:stretch/>
        </p:blipFill>
        <p:spPr>
          <a:xfrm>
            <a:off x="6244783" y="145587"/>
            <a:ext cx="4376374" cy="6062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35376-20A2-3029-E1BB-1BC4AEE8D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4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80FF2-826E-9E72-02B2-A377ACB39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6" t="44531" r="77821" b="32515"/>
          <a:stretch/>
        </p:blipFill>
        <p:spPr>
          <a:xfrm>
            <a:off x="5805830" y="737174"/>
            <a:ext cx="5415166" cy="3844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93164E-1134-2555-6BD9-7A564F6E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6" t="13167" r="77821" b="55375"/>
          <a:stretch/>
        </p:blipFill>
        <p:spPr>
          <a:xfrm>
            <a:off x="920933" y="283029"/>
            <a:ext cx="4884897" cy="47527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E907EA-55D8-18F3-954D-01A55404DFE2}"/>
              </a:ext>
            </a:extLst>
          </p:cNvPr>
          <p:cNvSpPr txBox="1">
            <a:spLocks/>
          </p:cNvSpPr>
          <p:nvPr/>
        </p:nvSpPr>
        <p:spPr>
          <a:xfrm>
            <a:off x="233227" y="5286376"/>
            <a:ext cx="11830050" cy="939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/>
              <a:t>Many adverse health impacts are avoidable with climate change mitigation and preventable at lower warming levels through effective adaptation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4524D-E09E-D775-FC74-9AE9166FA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E1360C-A8A4-60A1-341A-0EDE0904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9134805" cy="1143000"/>
          </a:xfrm>
        </p:spPr>
        <p:txBody>
          <a:bodyPr/>
          <a:lstStyle/>
          <a:p>
            <a:pPr algn="l"/>
            <a:r>
              <a:rPr lang="en-GB"/>
              <a:t>Local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7A96-7155-AF07-A1F0-26116A8D4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8090"/>
            <a:ext cx="10972800" cy="5157927"/>
          </a:xfrm>
        </p:spPr>
        <p:txBody>
          <a:bodyPr>
            <a:no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greatest opportunity for health benefits in the context of climate change comes from the potential to align health goals with the UK’s decarbonisation agenda. </a:t>
            </a:r>
          </a:p>
          <a:p>
            <a:r>
              <a:rPr lang="en-GB" sz="2200" dirty="0"/>
              <a:t>This is also true within local landscapes.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If health considerations are embedded in local environment strategies there is the potential to generate a range of health benefits, particularly through:</a:t>
            </a:r>
          </a:p>
          <a:p>
            <a:pPr marL="1714500" lvl="3" indent="-457200">
              <a:buFont typeface="Courier New" panose="02070309020205020404" pitchFamily="49" charset="0"/>
              <a:buChar char="o"/>
            </a:pPr>
            <a:r>
              <a:rPr lang="en-GB" sz="2200" dirty="0"/>
              <a:t>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ir quality </a:t>
            </a:r>
          </a:p>
          <a:p>
            <a:pPr marL="1714500" lvl="3" indent="-457200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marL="1714500" lvl="3" indent="-457200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  <a:p>
            <a:pPr marL="1714500" lvl="3" indent="-457200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marL="1714500" lvl="3" indent="-457200">
              <a:buFont typeface="Courier New" panose="02070309020205020404" pitchFamily="49" charset="0"/>
              <a:buChar char="o"/>
            </a:pPr>
            <a:r>
              <a:rPr lang="en-GB" sz="2200" dirty="0"/>
              <a:t>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reen space</a:t>
            </a:r>
          </a:p>
          <a:p>
            <a:pPr marL="1714500" lvl="3" indent="-457200">
              <a:buFont typeface="Courier New" panose="02070309020205020404" pitchFamily="49" charset="0"/>
              <a:buChar char="o"/>
            </a:pPr>
            <a:r>
              <a:rPr lang="en-GB" sz="2200" dirty="0"/>
              <a:t>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mproved mental and physical health </a:t>
            </a:r>
            <a:endParaRPr lang="en-GB" sz="2200" dirty="0"/>
          </a:p>
          <a:p>
            <a:pPr marL="1714500" lvl="3" indent="-457200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Reducing health inequalities</a:t>
            </a:r>
          </a:p>
          <a:p>
            <a:r>
              <a:rPr lang="en-GB" sz="2200" dirty="0"/>
              <a:t>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arms to health can be effectively reduced through multi-sectoral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C68777-5AA7-9812-84C7-B8910869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50" t="22999" r="6875" b="5796"/>
          <a:stretch/>
        </p:blipFill>
        <p:spPr>
          <a:xfrm>
            <a:off x="7342422" y="2954709"/>
            <a:ext cx="2913092" cy="22504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5799B3-E031-E7F3-511D-4D0FC0D0EEA9}"/>
              </a:ext>
            </a:extLst>
          </p:cNvPr>
          <p:cNvGrpSpPr/>
          <p:nvPr/>
        </p:nvGrpSpPr>
        <p:grpSpPr>
          <a:xfrm>
            <a:off x="7342419" y="2787020"/>
            <a:ext cx="2913093" cy="2573557"/>
            <a:chOff x="382051" y="145743"/>
            <a:chExt cx="11179323" cy="64822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2C3444-ADCF-5D7C-0CB3-C688549FE798}"/>
                </a:ext>
              </a:extLst>
            </p:cNvPr>
            <p:cNvSpPr/>
            <p:nvPr/>
          </p:nvSpPr>
          <p:spPr>
            <a:xfrm>
              <a:off x="382051" y="145743"/>
              <a:ext cx="6201104" cy="471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2EF72F-DE42-B237-44D0-C9E1600C7F85}"/>
                </a:ext>
              </a:extLst>
            </p:cNvPr>
            <p:cNvSpPr txBox="1"/>
            <p:nvPr/>
          </p:nvSpPr>
          <p:spPr>
            <a:xfrm>
              <a:off x="1175561" y="6068603"/>
              <a:ext cx="10385813" cy="55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The Health Foundation, July 2022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20CFD35-D4FD-E75A-9066-DEB1698DB5A6}"/>
              </a:ext>
            </a:extLst>
          </p:cNvPr>
          <p:cNvSpPr txBox="1">
            <a:spLocks/>
          </p:cNvSpPr>
          <p:nvPr/>
        </p:nvSpPr>
        <p:spPr>
          <a:xfrm>
            <a:off x="6096000" y="1998440"/>
            <a:ext cx="5404945" cy="13255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dirty="0">
                <a:solidFill>
                  <a:schemeClr val="accent4"/>
                </a:solidFill>
              </a:rPr>
              <a:t>The Building Blocks of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E1E507-C556-B683-1DBB-F3A55CED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2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07" y="152226"/>
            <a:ext cx="9371949" cy="783424"/>
          </a:xfrm>
        </p:spPr>
        <p:txBody>
          <a:bodyPr anchor="b">
            <a:normAutofit/>
          </a:bodyPr>
          <a:lstStyle/>
          <a:p>
            <a:pPr algn="l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Health inequalities and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808" y="1035585"/>
            <a:ext cx="10507984" cy="514613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/>
                <a:cs typeface="Arial"/>
              </a:rPr>
              <a:t>The health risks of climate change will not be distributed equally across the UK or across generations.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effectLst/>
                <a:latin typeface="Arial"/>
                <a:cs typeface="Arial"/>
              </a:rPr>
              <a:t>Those less able to control their environment, adapt their behaviours, or respond to new risks will be particularly vulnerable to climate change</a:t>
            </a:r>
            <a:r>
              <a:rPr lang="en-GB" sz="2000" dirty="0">
                <a:latin typeface="Arial"/>
                <a:cs typeface="Arial"/>
              </a:rPr>
              <a:t> and includes:</a:t>
            </a:r>
          </a:p>
          <a:p>
            <a:pPr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Arial"/>
                <a:cs typeface="Arial"/>
              </a:rPr>
              <a:t>     </a:t>
            </a:r>
            <a:r>
              <a:rPr lang="en-GB" sz="2000" dirty="0">
                <a:effectLst/>
                <a:latin typeface="Arial"/>
                <a:cs typeface="Arial"/>
              </a:rPr>
              <a:t>children </a:t>
            </a:r>
          </a:p>
          <a:p>
            <a:pPr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Arial"/>
                <a:cs typeface="Arial"/>
              </a:rPr>
              <a:t>     </a:t>
            </a:r>
            <a:r>
              <a:rPr lang="en-GB" sz="2000" dirty="0">
                <a:effectLst/>
                <a:latin typeface="Arial"/>
                <a:cs typeface="Arial"/>
              </a:rPr>
              <a:t>people with disabilities</a:t>
            </a:r>
            <a:endParaRPr lang="en-GB" sz="2000" dirty="0">
              <a:latin typeface="Arial"/>
              <a:cs typeface="Arial"/>
            </a:endParaRPr>
          </a:p>
          <a:p>
            <a:pPr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effectLst/>
                <a:latin typeface="Arial"/>
                <a:cs typeface="Arial"/>
              </a:rPr>
              <a:t>     people experiencing homelessness</a:t>
            </a:r>
          </a:p>
          <a:p>
            <a:pPr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Arial"/>
                <a:cs typeface="Arial"/>
              </a:rPr>
              <a:t>     </a:t>
            </a:r>
            <a:r>
              <a:rPr lang="en-GB" sz="2000" dirty="0">
                <a:effectLst/>
                <a:latin typeface="Arial"/>
                <a:cs typeface="Arial"/>
              </a:rPr>
              <a:t>people living in settings such as prisons, schools and social care </a:t>
            </a:r>
            <a:r>
              <a:rPr lang="en-GB" sz="2000" dirty="0">
                <a:latin typeface="Arial"/>
                <a:cs typeface="Arial"/>
              </a:rPr>
              <a:t> </a:t>
            </a:r>
          </a:p>
          <a:p>
            <a:pPr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effectLst/>
                <a:latin typeface="Arial"/>
                <a:cs typeface="Arial"/>
              </a:rPr>
              <a:t>     older adults (over 65 years)</a:t>
            </a:r>
          </a:p>
          <a:p>
            <a:pPr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Arial"/>
                <a:cs typeface="Arial"/>
              </a:rPr>
              <a:t>     </a:t>
            </a:r>
            <a:r>
              <a:rPr lang="en-GB" sz="2000" dirty="0">
                <a:effectLst/>
                <a:latin typeface="Arial"/>
                <a:cs typeface="Arial"/>
              </a:rPr>
              <a:t>people with pre-existing health conditions</a:t>
            </a:r>
            <a:endParaRPr lang="en-GB" sz="2000" dirty="0">
              <a:effectLst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/>
                <a:cs typeface="Arial"/>
              </a:rPr>
              <a:t>C</a:t>
            </a:r>
            <a:r>
              <a:rPr lang="en-GB" sz="2000" dirty="0">
                <a:effectLst/>
                <a:latin typeface="Arial"/>
                <a:cs typeface="Arial"/>
              </a:rPr>
              <a:t>urrent working age adults will be in their retirement years and those who will be adults in the 2050s to 2080s face the greatest need for adaptation.</a:t>
            </a:r>
            <a:endParaRPr lang="en-GB" sz="20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FB1A5-00C6-1035-8DEC-E93C0862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&#10;&#10;Description automatically generated">
            <a:extLst>
              <a:ext uri="{FF2B5EF4-FFF2-40B4-BE49-F238E27FC236}">
                <a16:creationId xmlns:a16="http://schemas.microsoft.com/office/drawing/2014/main" id="{7049FD19-F270-B552-3419-A4AF5DFE1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b="40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A2A3310-D664-4933-9402-AB5DB0887727}" type="datetime1">
              <a:rPr lang="en-US" smtClean="0"/>
              <a:pPr>
                <a:spcAft>
                  <a:spcPts val="600"/>
                </a:spcAft>
              </a:pPr>
              <a:t>10/11/2024</a:t>
            </a:fld>
            <a:endParaRPr lang="en-US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CD8D479-8942-46E8-A226-A4E01F7A105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6910154-00C2-8C04-9802-E1F524329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2" t="86732" b="616"/>
          <a:stretch/>
        </p:blipFill>
        <p:spPr bwMode="auto">
          <a:xfrm>
            <a:off x="11131878" y="6414149"/>
            <a:ext cx="1060122" cy="4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4983-3248-360F-5E8E-FAFF438B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81" y="290769"/>
            <a:ext cx="9118294" cy="882133"/>
          </a:xfrm>
          <a:prstGeom prst="roundRect">
            <a:avLst/>
          </a:prstGeom>
          <a:solidFill>
            <a:schemeClr val="accent4"/>
          </a:solidFill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bg1"/>
                </a:solidFill>
              </a:rPr>
              <a:t>Heat Related Health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F3D8-896B-9F57-9C88-AFF2125F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3211"/>
            <a:ext cx="10972800" cy="4682954"/>
          </a:xfrm>
        </p:spPr>
        <p:txBody>
          <a:bodyPr>
            <a:normAutofit/>
          </a:bodyPr>
          <a:lstStyle/>
          <a:p>
            <a:r>
              <a:rPr lang="en-GB" sz="2600" b="0" i="0" dirty="0">
                <a:solidFill>
                  <a:srgbClr val="0B0C0C"/>
                </a:solidFill>
                <a:effectLst/>
              </a:rPr>
              <a:t>Rising temperatures, coupled with more frequent and intense heatwaves, will increase heat-related health risks.</a:t>
            </a:r>
          </a:p>
          <a:p>
            <a:r>
              <a:rPr lang="en-GB" sz="2600" b="0" i="0" dirty="0">
                <a:solidFill>
                  <a:srgbClr val="0B0C0C"/>
                </a:solidFill>
                <a:effectLst/>
              </a:rPr>
              <a:t>Certain </a:t>
            </a:r>
            <a:r>
              <a:rPr lang="en-GB" sz="2600" dirty="0">
                <a:solidFill>
                  <a:srgbClr val="0B0C0C"/>
                </a:solidFill>
              </a:rPr>
              <a:t>people will be more vulnerable to heat related illness and potentially find resilience harder, e.g. an older person resident in a care home.</a:t>
            </a:r>
          </a:p>
          <a:p>
            <a:pPr marL="0" indent="0">
              <a:buNone/>
            </a:pPr>
            <a:r>
              <a:rPr lang="en-GB" sz="2600" b="1" i="0" dirty="0">
                <a:solidFill>
                  <a:srgbClr val="0B0C0C"/>
                </a:solidFill>
                <a:effectLst/>
              </a:rPr>
              <a:t>What are we doing locally?</a:t>
            </a:r>
          </a:p>
          <a:p>
            <a:r>
              <a:rPr lang="en-GB" sz="2600" dirty="0">
                <a:solidFill>
                  <a:schemeClr val="bg1"/>
                </a:solidFill>
                <a:highlight>
                  <a:srgbClr val="800080"/>
                </a:highlight>
              </a:rPr>
              <a:t>Public Health disseminate key public health messages in different languages to support public awareness and advice during extreme weather events.</a:t>
            </a:r>
          </a:p>
          <a:p>
            <a:r>
              <a:rPr lang="en-GB" sz="2600" dirty="0">
                <a:solidFill>
                  <a:schemeClr val="bg1"/>
                </a:solidFill>
                <a:highlight>
                  <a:srgbClr val="800080"/>
                </a:highlight>
              </a:rPr>
              <a:t>Public Health also support the implementation of the local heatwave plan which runs from 1 June to 15 September each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AD40D-9AD5-E107-3C49-D16C39CCB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0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7E51-20CB-543A-1026-F44D087A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45" y="120402"/>
            <a:ext cx="8325079" cy="849082"/>
          </a:xfrm>
          <a:prstGeom prst="roundRect">
            <a:avLst/>
          </a:prstGeom>
          <a:solidFill>
            <a:schemeClr val="accent4"/>
          </a:solidFill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bg1"/>
                </a:solidFill>
              </a:rPr>
              <a:t>Indoor Environment and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961D-E65F-9E6D-1F99-C0FC06D71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0670"/>
            <a:ext cx="10972800" cy="51398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b="0" i="0" dirty="0">
                <a:solidFill>
                  <a:srgbClr val="0B0C0C"/>
                </a:solidFill>
                <a:effectLst/>
              </a:rPr>
              <a:t>We spend about 90% of our time indoors, so this is an important environment that we are exposed to. </a:t>
            </a:r>
          </a:p>
          <a:p>
            <a:pPr>
              <a:lnSpc>
                <a:spcPct val="120000"/>
              </a:lnSpc>
            </a:pPr>
            <a:r>
              <a:rPr lang="en-GB" sz="2400" b="0" i="0" dirty="0">
                <a:solidFill>
                  <a:srgbClr val="0B0C0C"/>
                </a:solidFill>
                <a:effectLst/>
              </a:rPr>
              <a:t>Making homes more energy-efficient is therefore vital for mitigating the impacts of climate change and as a means of promoting healthy indoor environmental quality.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>
                <a:solidFill>
                  <a:srgbClr val="0B0C0C"/>
                </a:solidFill>
              </a:rPr>
              <a:t>What is happening locally?</a:t>
            </a:r>
            <a:endParaRPr lang="en-GB" sz="2400" b="1" i="0" dirty="0">
              <a:solidFill>
                <a:srgbClr val="0B0C0C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  <a:highlight>
                  <a:srgbClr val="800080"/>
                </a:highlight>
              </a:rPr>
              <a:t>Improving energy efficiency domestic and private properties.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  <a:highlight>
                  <a:srgbClr val="800080"/>
                </a:highlight>
              </a:rPr>
              <a:t>Signposting residents to available grants.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  <a:highlight>
                  <a:srgbClr val="800080"/>
                </a:highlight>
              </a:rPr>
              <a:t>Working together to provide information and data about residents living in higher levels of fuel poverty to inform targeted support.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75B8A-C08A-59E0-27A6-9EB80856C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0" y="6309846"/>
            <a:ext cx="11519339" cy="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3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Widescreen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Segoe UI</vt:lpstr>
      <vt:lpstr>Symbol</vt:lpstr>
      <vt:lpstr>Office Theme</vt:lpstr>
      <vt:lpstr>Health Effects of Climate Change in the UK and local action</vt:lpstr>
      <vt:lpstr>PowerPoint Presentation</vt:lpstr>
      <vt:lpstr>PowerPoint Presentation</vt:lpstr>
      <vt:lpstr>PowerPoint Presentation</vt:lpstr>
      <vt:lpstr>Local Picture</vt:lpstr>
      <vt:lpstr>Health inequalities and climate change</vt:lpstr>
      <vt:lpstr>PowerPoint Presentation</vt:lpstr>
      <vt:lpstr>Heat Related Health Risks</vt:lpstr>
      <vt:lpstr>Indoor Environment and Health</vt:lpstr>
      <vt:lpstr>Flooding, mental health &amp; health protection</vt:lpstr>
      <vt:lpstr> Air Quality and Health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Effects of Climate Change in the UK and local action</dc:title>
  <dc:creator>Heather Mynott</dc:creator>
  <cp:lastModifiedBy>Heather Mynott</cp:lastModifiedBy>
  <cp:revision>1</cp:revision>
  <dcterms:created xsi:type="dcterms:W3CDTF">2024-10-11T09:13:43Z</dcterms:created>
  <dcterms:modified xsi:type="dcterms:W3CDTF">2024-10-11T09:14:00Z</dcterms:modified>
</cp:coreProperties>
</file>