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68" r:id="rId2"/>
    <p:sldId id="469" r:id="rId3"/>
    <p:sldId id="470" r:id="rId4"/>
    <p:sldId id="471" r:id="rId5"/>
    <p:sldId id="472" r:id="rId6"/>
    <p:sldId id="473" r:id="rId7"/>
    <p:sldId id="280" r:id="rId8"/>
    <p:sldId id="281" r:id="rId9"/>
    <p:sldId id="474" r:id="rId10"/>
    <p:sldId id="475" r:id="rId11"/>
    <p:sldId id="282" r:id="rId12"/>
    <p:sldId id="283" r:id="rId13"/>
    <p:sldId id="291" r:id="rId14"/>
    <p:sldId id="284" r:id="rId15"/>
    <p:sldId id="301" r:id="rId16"/>
    <p:sldId id="302" r:id="rId17"/>
    <p:sldId id="297" r:id="rId18"/>
    <p:sldId id="304" r:id="rId19"/>
    <p:sldId id="305" r:id="rId20"/>
    <p:sldId id="303" r:id="rId21"/>
    <p:sldId id="285" r:id="rId22"/>
    <p:sldId id="300"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7A8D3-3D9D-42C7-A3DF-7F6E6CC1592E}"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CBC5E-BF8E-420D-9AB6-A43BCF3405C4}" type="slidenum">
              <a:rPr lang="en-GB" smtClean="0"/>
              <a:t>‹#›</a:t>
            </a:fld>
            <a:endParaRPr lang="en-GB"/>
          </a:p>
        </p:txBody>
      </p:sp>
    </p:spTree>
    <p:extLst>
      <p:ext uri="{BB962C8B-B14F-4D97-AF65-F5344CB8AC3E}">
        <p14:creationId xmlns:p14="http://schemas.microsoft.com/office/powerpoint/2010/main" val="11251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bhbh@nef.org.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1" i="0" u="sng" kern="1200" dirty="0">
                <a:solidFill>
                  <a:schemeClr val="tx1"/>
                </a:solidFill>
                <a:effectLst/>
                <a:latin typeface="+mn-lt"/>
                <a:ea typeface="+mn-ea"/>
                <a:cs typeface="+mn-cs"/>
              </a:rPr>
              <a:t>Introduction</a:t>
            </a:r>
            <a:r>
              <a:rPr lang="en-US" sz="900" b="0" i="0" kern="1200" dirty="0">
                <a:solidFill>
                  <a:schemeClr val="tx1"/>
                </a:solidFill>
                <a:effectLst/>
                <a:latin typeface="+mn-lt"/>
                <a:ea typeface="+mn-ea"/>
                <a:cs typeface="+mn-cs"/>
              </a:rPr>
              <a:t> </a:t>
            </a:r>
          </a:p>
          <a:p>
            <a:pPr fontAlgn="base"/>
            <a:r>
              <a:rPr lang="en-US" sz="900" b="0" i="0" kern="1200" dirty="0">
                <a:solidFill>
                  <a:schemeClr val="tx1"/>
                </a:solidFill>
                <a:effectLst/>
                <a:latin typeface="+mn-lt"/>
                <a:ea typeface="+mn-ea"/>
                <a:cs typeface="+mn-cs"/>
              </a:rPr>
              <a:t>Good morning everyone, thank you for having me here today. My name is ?, and I work for the National Energy Foundation</a:t>
            </a:r>
            <a:r>
              <a:rPr lang="en-US" sz="900" dirty="0"/>
              <a:t>, a charity that runs our fuel poverty project, Better Housing Better Health.</a:t>
            </a:r>
            <a:r>
              <a:rPr lang="en-US" sz="900" b="0" i="0" kern="1200" dirty="0">
                <a:solidFill>
                  <a:schemeClr val="tx1"/>
                </a:solidFill>
                <a:effectLst/>
                <a:latin typeface="+mn-lt"/>
                <a:ea typeface="+mn-ea"/>
                <a:cs typeface="+mn-cs"/>
              </a:rPr>
              <a:t> </a:t>
            </a:r>
            <a:endParaRPr lang="en-US" sz="900" b="0" i="0" kern="1200" dirty="0">
              <a:solidFill>
                <a:schemeClr val="tx1"/>
              </a:solidFill>
              <a:effectLst/>
              <a:latin typeface="+mn-lt"/>
              <a:ea typeface="Calibri"/>
              <a:cs typeface="Calibri"/>
            </a:endParaRPr>
          </a:p>
          <a:p>
            <a:pPr rtl="0" fontAlgn="base"/>
            <a:endParaRPr lang="en-US" sz="900" b="0" i="0" kern="1200" dirty="0">
              <a:solidFill>
                <a:schemeClr val="tx1"/>
              </a:solidFill>
              <a:effectLst/>
              <a:latin typeface="+mn-lt"/>
              <a:ea typeface="+mn-ea"/>
              <a:cs typeface="+mn-cs"/>
            </a:endParaRPr>
          </a:p>
          <a:p>
            <a:pPr rtl="0" fontAlgn="base"/>
            <a:endParaRPr lang="en-US" sz="900" b="0" i="0" kern="1200" dirty="0">
              <a:solidFill>
                <a:schemeClr val="tx1"/>
              </a:solidFill>
              <a:effectLst/>
              <a:latin typeface="+mn-lt"/>
              <a:ea typeface="+mn-ea"/>
              <a:cs typeface="+mn-cs"/>
            </a:endParaRPr>
          </a:p>
          <a:p>
            <a:pPr rtl="0" fontAlgn="base"/>
            <a:endParaRPr lang="en-US" sz="900" b="0" i="0" kern="1200" dirty="0">
              <a:solidFill>
                <a:schemeClr val="tx1"/>
              </a:solidFill>
              <a:effectLst/>
              <a:latin typeface="+mn-lt"/>
              <a:ea typeface="+mn-ea"/>
              <a:cs typeface="+mn-cs"/>
            </a:endParaRPr>
          </a:p>
          <a:p>
            <a:pPr rtl="0" fontAlgn="base"/>
            <a:r>
              <a:rPr lang="en-US" sz="900" b="0" i="0" kern="1200" dirty="0">
                <a:solidFill>
                  <a:schemeClr val="tx1"/>
                </a:solidFill>
                <a:effectLst/>
                <a:latin typeface="+mn-lt"/>
                <a:ea typeface="+mn-ea"/>
                <a:cs typeface="+mn-cs"/>
              </a:rPr>
              <a:t>So that’s a brief summary of us! What I’m going to do today is talk to you about fuel poverty – </a:t>
            </a:r>
          </a:p>
          <a:p>
            <a:endParaRPr lang="en-GB" dirty="0"/>
          </a:p>
        </p:txBody>
      </p:sp>
      <p:sp>
        <p:nvSpPr>
          <p:cNvPr id="4" name="Slide Number Placeholder 3"/>
          <p:cNvSpPr>
            <a:spLocks noGrp="1"/>
          </p:cNvSpPr>
          <p:nvPr>
            <p:ph type="sldNum" sz="quarter" idx="5"/>
          </p:nvPr>
        </p:nvSpPr>
        <p:spPr/>
        <p:txBody>
          <a:bodyPr/>
          <a:lstStyle/>
          <a:p>
            <a:fld id="{F374C839-F973-42C6-B65F-0E2E1A91A822}" type="slidenum">
              <a:rPr lang="en-GB" smtClean="0"/>
              <a:t>1</a:t>
            </a:fld>
            <a:endParaRPr lang="en-GB"/>
          </a:p>
        </p:txBody>
      </p:sp>
    </p:spTree>
    <p:extLst>
      <p:ext uri="{BB962C8B-B14F-4D97-AF65-F5344CB8AC3E}">
        <p14:creationId xmlns:p14="http://schemas.microsoft.com/office/powerpoint/2010/main" val="391464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You may refer residents to us via</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Our free to call phone line</a:t>
            </a:r>
            <a:r>
              <a:rPr lang="en-GB" sz="1200" kern="1200" dirty="0">
                <a:solidFill>
                  <a:schemeClr val="tx1"/>
                </a:solidFill>
                <a:effectLst/>
                <a:latin typeface="+mn-lt"/>
                <a:ea typeface="+mn-ea"/>
                <a:cs typeface="+mn-cs"/>
              </a:rPr>
              <a:t> - 0800 107 0044</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Online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form</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at</a:t>
            </a:r>
            <a:r>
              <a:rPr lang="en-GB" sz="1200" kern="1200" dirty="0">
                <a:solidFill>
                  <a:schemeClr val="tx1"/>
                </a:solidFill>
                <a:effectLst/>
                <a:latin typeface="+mn-lt"/>
                <a:ea typeface="+mn-ea"/>
                <a:cs typeface="+mn-cs"/>
              </a:rPr>
              <a:t> - </a:t>
            </a:r>
            <a:r>
              <a:rPr lang="en-GB" sz="1200" u="sng" kern="1200" dirty="0">
                <a:solidFill>
                  <a:schemeClr val="tx1"/>
                </a:solidFill>
                <a:effectLst/>
                <a:latin typeface="+mn-lt"/>
                <a:ea typeface="+mn-ea"/>
                <a:cs typeface="+mn-cs"/>
              </a:rPr>
              <a:t>www.bhbh.org.uk</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Or Email</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at </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bhbh@nef.org.uk</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know that you work under tight time constraints, so please don’t worry about trying to find out if someone is eligible for help before referring them. We can do that for you and we are always happy to give you feedback on how we’ve managed to help residents.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Thank you for listening, I hope you have found this useful. Any questions?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374C839-F973-42C6-B65F-0E2E1A91A822}" type="slidenum">
              <a:rPr lang="en-GB" smtClean="0"/>
              <a:t>10</a:t>
            </a:fld>
            <a:endParaRPr lang="en-GB"/>
          </a:p>
        </p:txBody>
      </p:sp>
    </p:spTree>
    <p:extLst>
      <p:ext uri="{BB962C8B-B14F-4D97-AF65-F5344CB8AC3E}">
        <p14:creationId xmlns:p14="http://schemas.microsoft.com/office/powerpoint/2010/main" val="18954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85DA5-F911-BEC9-5750-EA2161506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FF962-4B37-F18E-B349-D7A2D9CD2D0E}"/>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E87D0CE8-4F9A-E36F-B583-47EDA9B2A3A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D68105-053B-4FB9-A9D8-CA65394D1363}"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E705A-2894-D6B9-6AE6-D97096A0D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761CA-C362-F418-484F-F672C79DE69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D5EFC89-B99F-D3B1-C42A-719816E5BBA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CBB233-03A7-471F-BF00-9FEA44804089}"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F9E78-A372-1BA8-A1B6-8A6DA6401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B001C-AC06-194A-8D0F-F1F9A4A4110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0ECFCC6F-C77E-4733-6878-9E359339E9F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80E68A-E58E-41C2-B11F-B59EBE32E4FF}" type="slidenum">
              <a:t>13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16A6F-DDEE-EB68-B5E0-48378C0410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D42B2E5-F922-0B83-E333-D05539E7BF1A}"/>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22103A6-3191-2364-A4B6-8CA7E4A300C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23E121-7998-4C72-823A-699BA5DEE6ED}" type="slidenum">
              <a:t>14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B6EDB-9986-D247-A27E-FF06DC56A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E3692-6AA3-96E1-B4BD-9701EAEE69BB}"/>
              </a:ext>
            </a:extLst>
          </p:cNvPr>
          <p:cNvSpPr txBox="1">
            <a:spLocks noGrp="1"/>
          </p:cNvSpPr>
          <p:nvPr>
            <p:ph type="body" sz="quarter" idx="1"/>
          </p:nvPr>
        </p:nvSpPr>
        <p:spPr/>
        <p:txBody>
          <a:bodyPr/>
          <a:lstStyle/>
          <a:p>
            <a:pPr lvl="0"/>
            <a:endParaRPr lang="en-GB"/>
          </a:p>
          <a:p>
            <a:pPr lvl="0"/>
            <a:endParaRPr lang="en-GB"/>
          </a:p>
        </p:txBody>
      </p:sp>
      <p:sp>
        <p:nvSpPr>
          <p:cNvPr id="4" name="Slide Number Placeholder 3">
            <a:extLst>
              <a:ext uri="{FF2B5EF4-FFF2-40B4-BE49-F238E27FC236}">
                <a16:creationId xmlns:a16="http://schemas.microsoft.com/office/drawing/2014/main" id="{64DC9229-7A0D-D001-97FA-5BFA3F7BA1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EFE60A-6FF4-4B9E-BB08-C37521375242}" type="slidenum">
              <a:t>19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52F7B-DFC0-8BE5-4D45-08F78C7DD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B5645-9C5A-A6F3-EDC6-790CE4404A96}"/>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47F00E5-A090-EEAC-892D-951F66F9856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C48E49-2482-462D-9A89-9F89E6CA76B1}" type="slidenum">
              <a:t>21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510D7-DEA9-705E-EB84-B61FE0A9C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67FBF-742E-FC01-6D8D-435FD28A939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3EF7C01E-CD56-7256-9649-52EFE8685E4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176227-C0BE-476F-B6DA-DC830706194E}" type="slidenum">
              <a:t>22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45501-C16A-ED17-4A3A-2908E25874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2BF7A-55EC-EA63-4C2E-7F9DF93D4EB6}"/>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7A40F622-F044-D513-D51E-65348C3178E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4FB154-88E9-40F7-8EA0-B44C0411B86F}" type="slidenum">
              <a:t>23</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In this session I am going to talk to you about our fuel poverty service, Better Housing Better Health, what we can do to help and how to refer residents in to us </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a:p>
            <a:endParaRPr lang="en-GB" b="1" dirty="0"/>
          </a:p>
          <a:p>
            <a:pPr rtl="0" fontAlgn="base"/>
            <a:r>
              <a:rPr lang="en-US" sz="1200" b="0" i="0" kern="1200" dirty="0">
                <a:solidFill>
                  <a:schemeClr val="tx1"/>
                </a:solidFill>
                <a:effectLst/>
                <a:latin typeface="+mn-lt"/>
                <a:ea typeface="+mn-ea"/>
                <a:cs typeface="+mn-cs"/>
              </a:rPr>
              <a:t>If you have any questions at any point, please just let me know. There’s no need to wait until the end. </a:t>
            </a:r>
          </a:p>
          <a:p>
            <a:endParaRPr lang="en-GB" b="1" dirty="0"/>
          </a:p>
        </p:txBody>
      </p:sp>
      <p:sp>
        <p:nvSpPr>
          <p:cNvPr id="4" name="Slide Number Placeholder 3"/>
          <p:cNvSpPr>
            <a:spLocks noGrp="1"/>
          </p:cNvSpPr>
          <p:nvPr>
            <p:ph type="sldNum" sz="quarter" idx="5"/>
          </p:nvPr>
        </p:nvSpPr>
        <p:spPr/>
        <p:txBody>
          <a:bodyPr/>
          <a:lstStyle/>
          <a:p>
            <a:fld id="{F374C839-F973-42C6-B65F-0E2E1A91A822}" type="slidenum">
              <a:rPr lang="en-GB" smtClean="0"/>
              <a:t>2</a:t>
            </a:fld>
            <a:endParaRPr lang="en-GB"/>
          </a:p>
        </p:txBody>
      </p:sp>
    </p:spTree>
    <p:extLst>
      <p:ext uri="{BB962C8B-B14F-4D97-AF65-F5344CB8AC3E}">
        <p14:creationId xmlns:p14="http://schemas.microsoft.com/office/powerpoint/2010/main" val="73540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Calibri"/>
                <a:cs typeface="Calibri"/>
              </a:rPr>
              <a:t>We have been offering our service for over 10 years now, and it started in Oxfordshire with a basic helpline. The advice we could offer was mainly </a:t>
            </a:r>
            <a:r>
              <a:rPr lang="en-US" dirty="0" err="1">
                <a:ea typeface="Calibri"/>
                <a:cs typeface="Calibri"/>
              </a:rPr>
              <a:t>behavioural</a:t>
            </a:r>
            <a:r>
              <a:rPr lang="en-US" dirty="0">
                <a:ea typeface="Calibri"/>
                <a:cs typeface="Calibri"/>
              </a:rPr>
              <a:t> however we quickly </a:t>
            </a:r>
            <a:r>
              <a:rPr lang="en-US" dirty="0" err="1">
                <a:ea typeface="Calibri"/>
                <a:cs typeface="Calibri"/>
              </a:rPr>
              <a:t>realised</a:t>
            </a:r>
            <a:r>
              <a:rPr lang="en-US" dirty="0">
                <a:ea typeface="Calibri"/>
                <a:cs typeface="Calibri"/>
              </a:rPr>
              <a:t> just how important this advice was. From here our project grew and grew, and we secured more funding to be able to offer more financial and practical support. </a:t>
            </a:r>
            <a:endParaRPr lang="en-US" b="1" dirty="0"/>
          </a:p>
          <a:p>
            <a:pPr>
              <a:defRPr/>
            </a:pPr>
            <a:r>
              <a:rPr lang="en-US" dirty="0">
                <a:ea typeface="Calibri"/>
                <a:cs typeface="Calibri"/>
              </a:rPr>
              <a:t>Now, just over ten years on, we cover most of the counties in England.</a:t>
            </a:r>
          </a:p>
          <a:p>
            <a:pPr>
              <a:defRPr/>
            </a:pPr>
            <a:r>
              <a:rPr lang="en-US" b="1" dirty="0"/>
              <a:t>The counties that we currently cover are in red on the map </a:t>
            </a:r>
            <a:r>
              <a:rPr lang="en-US" i="1" dirty="0"/>
              <a:t>(Bedfordshire, Berkshire, Buckinghamshire, Cambridgeshire, County Durham, Derbyshire, Dorset</a:t>
            </a:r>
            <a:r>
              <a:rPr lang="en-US" i="1" dirty="0">
                <a:cs typeface="Calibri"/>
              </a:rPr>
              <a:t>, East</a:t>
            </a:r>
            <a:r>
              <a:rPr lang="en-US" i="1" dirty="0"/>
              <a:t> Sussex, Essex, Gloucestershire, Hampshire, Hertfordshire, Isle of Wight, Kent, Leicestershire, Lincolnshire, London, Luton</a:t>
            </a:r>
            <a:r>
              <a:rPr lang="en-US" i="1" dirty="0">
                <a:cs typeface="Calibri"/>
              </a:rPr>
              <a:t>, Milton Keynes, Norfolk</a:t>
            </a:r>
            <a:r>
              <a:rPr lang="en-US" i="1" dirty="0"/>
              <a:t>, Northamptonshire, Northumberland, Nottinghamshire, Oxfordshire, Staffordshire, Suffolk, Surrey, Tyne &amp; Wear, Warwickshire, West Midlands, West Sussex, Wiltshire, Worcestershire, Yorkshire)</a:t>
            </a:r>
            <a:br>
              <a:rPr lang="en-US" dirty="0">
                <a:cs typeface="+mn-lt"/>
              </a:rPr>
            </a:br>
            <a:endParaRPr lang="en-US">
              <a:ea typeface="Calibri"/>
              <a:cs typeface="Calibri" panose="020F0502020204030204"/>
            </a:endParaRPr>
          </a:p>
          <a:p>
            <a:pPr>
              <a:defRPr/>
            </a:pPr>
            <a:endParaRPr lang="en-US" dirty="0">
              <a:cs typeface="Calibri" panose="020F0502020204030204"/>
            </a:endParaRPr>
          </a:p>
          <a:p>
            <a:pPr>
              <a:defRPr/>
            </a:pPr>
            <a:r>
              <a:rPr lang="en-US" b="1" dirty="0"/>
              <a:t>So that’s a brief summary of us as a charity! What I’m going to do today is talk to you about fuel poverty and how we can support the people you work with – </a:t>
            </a:r>
            <a:endParaRPr lang="en-US" b="1" dirty="0">
              <a:cs typeface="Calibri"/>
            </a:endParaRP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slide</a:t>
            </a:r>
            <a:endParaRPr lang="en-US" sz="1200" i="1" dirty="0">
              <a:cs typeface="Calibri"/>
            </a:endParaRPr>
          </a:p>
          <a:p>
            <a:pPr>
              <a:defRPr/>
            </a:pPr>
            <a:endParaRPr lang="en-US" i="1"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374C839-F973-42C6-B65F-0E2E1A91A822}" type="slidenum">
              <a:rPr lang="en-GB" smtClean="0"/>
              <a:t>3</a:t>
            </a:fld>
            <a:endParaRPr lang="en-GB"/>
          </a:p>
        </p:txBody>
      </p:sp>
    </p:spTree>
    <p:extLst>
      <p:ext uri="{BB962C8B-B14F-4D97-AF65-F5344CB8AC3E}">
        <p14:creationId xmlns:p14="http://schemas.microsoft.com/office/powerpoint/2010/main" val="64141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you can see from this list, there are numerous way we can support residents. When a resident is first referred to us, one of our trained </a:t>
            </a:r>
            <a:r>
              <a:rPr lang="en-GB" dirty="0"/>
              <a:t>Project Officers </a:t>
            </a:r>
            <a:r>
              <a:rPr lang="en-GB" sz="1200" kern="1200" dirty="0">
                <a:solidFill>
                  <a:schemeClr val="tx1"/>
                </a:solidFill>
                <a:effectLst/>
                <a:latin typeface="+mn-lt"/>
                <a:ea typeface="+mn-ea"/>
                <a:cs typeface="+mn-cs"/>
              </a:rPr>
              <a:t>will </a:t>
            </a:r>
            <a:r>
              <a:rPr lang="en-GB" dirty="0"/>
              <a:t>first</a:t>
            </a:r>
            <a:r>
              <a:rPr lang="en-GB" sz="1200" kern="1200" dirty="0">
                <a:solidFill>
                  <a:schemeClr val="tx1"/>
                </a:solidFill>
                <a:effectLst/>
                <a:latin typeface="+mn-lt"/>
                <a:ea typeface="+mn-ea"/>
                <a:cs typeface="+mn-cs"/>
              </a:rPr>
              <a:t> carry out a Warm and Well assessment to assess the individual’s situation. </a:t>
            </a:r>
            <a:r>
              <a:rPr lang="en-GB" dirty="0"/>
              <a:t>We ask quite a lot of </a:t>
            </a:r>
            <a:r>
              <a:rPr lang="en-GB" dirty="0" err="1"/>
              <a:t>indepth</a:t>
            </a:r>
            <a:r>
              <a:rPr lang="en-GB" dirty="0"/>
              <a:t> questions about their financial situation, dependants, health conditions etc. Once</a:t>
            </a:r>
            <a:r>
              <a:rPr lang="en-GB" sz="1200" kern="1200" dirty="0">
                <a:solidFill>
                  <a:schemeClr val="tx1"/>
                </a:solidFill>
                <a:effectLst/>
                <a:latin typeface="+mn-lt"/>
                <a:ea typeface="+mn-ea"/>
                <a:cs typeface="+mn-cs"/>
              </a:rPr>
              <a:t> we have the information we need, we are able to suggest the best next steps. </a:t>
            </a:r>
            <a:r>
              <a:rPr lang="en-GB" dirty="0"/>
              <a:t>I'll </a:t>
            </a:r>
            <a:r>
              <a:rPr lang="en-GB" dirty="0" err="1"/>
              <a:t>gothrough</a:t>
            </a:r>
            <a:r>
              <a:rPr lang="en-GB" sz="1200" kern="1200" dirty="0">
                <a:solidFill>
                  <a:schemeClr val="tx1"/>
                </a:solidFill>
                <a:effectLst/>
                <a:latin typeface="+mn-lt"/>
                <a:ea typeface="+mn-ea"/>
                <a:cs typeface="+mn-cs"/>
              </a:rPr>
              <a:t> some of the most common interventions with you now</a:t>
            </a:r>
          </a:p>
        </p:txBody>
      </p:sp>
      <p:sp>
        <p:nvSpPr>
          <p:cNvPr id="4" name="Slide Number Placeholder 3"/>
          <p:cNvSpPr>
            <a:spLocks noGrp="1"/>
          </p:cNvSpPr>
          <p:nvPr>
            <p:ph type="sldNum" sz="quarter" idx="5"/>
          </p:nvPr>
        </p:nvSpPr>
        <p:spPr/>
        <p:txBody>
          <a:bodyPr/>
          <a:lstStyle/>
          <a:p>
            <a:fld id="{F374C839-F973-42C6-B65F-0E2E1A91A822}" type="slidenum">
              <a:rPr lang="en-GB" smtClean="0"/>
              <a:t>4</a:t>
            </a:fld>
            <a:endParaRPr lang="en-GB"/>
          </a:p>
        </p:txBody>
      </p:sp>
    </p:spTree>
    <p:extLst>
      <p:ext uri="{BB962C8B-B14F-4D97-AF65-F5344CB8AC3E}">
        <p14:creationId xmlns:p14="http://schemas.microsoft.com/office/powerpoint/2010/main" val="170943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Some of the common services that we offer at Better Housing Better Health include:</a:t>
            </a:r>
            <a:endParaRPr lang="en-GB" sz="1200" kern="1200" dirty="0">
              <a:solidFill>
                <a:schemeClr val="tx1"/>
              </a:solidFill>
              <a:effectLst/>
              <a:latin typeface="+mn-lt"/>
              <a:cs typeface="Calibri"/>
            </a:endParaRPr>
          </a:p>
          <a:p>
            <a:pPr rtl="0" fontAlgn="base"/>
            <a:endParaRPr lang="en-US" sz="1200" b="1" i="0"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General energy advice</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Understanding bills, usage and standing charges</a:t>
            </a:r>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We can advise on switching tariff or supplier – unfortunately, we can no longer save £300 a year by switching supplier but if residents want to know if it's best to stay on a variable tariff or get onto a fixed tariff, or if they're not happy with the customer service from their supplier and want to know what their options are we can help them with this</a:t>
            </a:r>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We can also help people understand the energy efficiency of their property – including where the heat is being lost and how to increase their energy efficiency</a:t>
            </a:r>
            <a:r>
              <a:rPr lang="en-GB"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Adding residents to the Priority Services Register</a:t>
            </a:r>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Priority Services Register is a free support service available from Network Operators and suppliers to those reliant on electricity for medical or mobility needs (for example if they have a stair lift, ventilator or refrigerated medicines) but also for anyone with extra support needs (including those with a health condition, of pensionable age, with children under 5 years old, or due to communication needs) </a:t>
            </a:r>
            <a:r>
              <a:rPr lang="en-US" sz="1200" b="0" i="0" u="none" strike="noStrike" kern="1200" dirty="0">
                <a:solidFill>
                  <a:schemeClr val="tx1"/>
                </a:solidFill>
                <a:effectLst/>
                <a:latin typeface="+mn-lt"/>
                <a:ea typeface="+mn-ea"/>
                <a:cs typeface="+mn-cs"/>
              </a:rPr>
              <a:t>and for temporary registration due to life changes (such as post-hospital recovery). </a:t>
            </a:r>
            <a:r>
              <a:rPr lang="en-GB" sz="1200" b="0" i="0" u="none" strike="noStrike" kern="1200" dirty="0">
                <a:solidFill>
                  <a:schemeClr val="tx1"/>
                </a:solidFill>
                <a:effectLst/>
                <a:latin typeface="+mn-lt"/>
                <a:ea typeface="+mn-ea"/>
                <a:cs typeface="+mn-cs"/>
              </a:rPr>
              <a:t>It is a useful tool for residents to have running in the background that comes into action when they need it. </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For example, if there is a planned power cut the resident will receive advanced warning along with a direct phone number to call. If a resident has medicine that needs to be kept in the fridge and there is a long interruption to their supply planned, the Priority Services Register is teamed up an organisation who can supply a generator.</a:t>
            </a:r>
            <a:endParaRPr lang="en-GB" sz="1200" b="0" i="0" u="none" strike="noStrike" kern="1200" dirty="0">
              <a:solidFill>
                <a:schemeClr val="tx1"/>
              </a:solidFill>
              <a:effectLst/>
              <a:latin typeface="+mn-lt"/>
              <a:ea typeface="Calibri"/>
              <a:cs typeface="Calibri"/>
            </a:endParaRPr>
          </a:p>
          <a:p>
            <a:pPr rtl="0" fontAlgn="base"/>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We can also refer people for Fire and Rescue Home Visits and many other local support services.</a:t>
            </a:r>
          </a:p>
          <a:p>
            <a:pPr rtl="0" fontAlgn="base"/>
            <a:r>
              <a:rPr lang="en-GB" sz="1200" b="0" i="0" u="none" strike="noStrike" kern="1200" dirty="0">
                <a:solidFill>
                  <a:schemeClr val="tx1"/>
                </a:solidFill>
                <a:effectLst/>
                <a:latin typeface="+mn-lt"/>
                <a:ea typeface="+mn-ea"/>
                <a:cs typeface="+mn-cs"/>
              </a:rPr>
              <a:t>Even if it’s not energy related our team will do their best to signpost and support.</a:t>
            </a:r>
          </a:p>
          <a:p>
            <a:pPr rtl="0" fontAlgn="base"/>
            <a:endParaRPr lang="en-GB"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i="1" dirty="0"/>
              <a:t>Next slide</a:t>
            </a:r>
            <a:endParaRPr lang="en-US" sz="1200" i="1" dirty="0">
              <a:cs typeface="Calibri"/>
            </a:endParaRP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F374C839-F973-42C6-B65F-0E2E1A91A822}" type="slidenum">
              <a:rPr lang="en-GB" smtClean="0"/>
              <a:t>5</a:t>
            </a:fld>
            <a:endParaRPr lang="en-GB"/>
          </a:p>
        </p:txBody>
      </p:sp>
    </p:spTree>
    <p:extLst>
      <p:ext uri="{BB962C8B-B14F-4D97-AF65-F5344CB8AC3E}">
        <p14:creationId xmlns:p14="http://schemas.microsoft.com/office/powerpoint/2010/main" val="379656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sng" kern="1200" dirty="0">
                <a:solidFill>
                  <a:schemeClr val="tx1"/>
                </a:solidFill>
                <a:effectLst/>
                <a:latin typeface="+mn-lt"/>
                <a:ea typeface="+mn-ea"/>
                <a:cs typeface="+mn-cs"/>
              </a:rPr>
              <a:t>Free home energy visits</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 lot of the support we offer can be done over the phone. Our </a:t>
            </a:r>
            <a:r>
              <a:rPr lang="en-US" sz="1200" b="0" i="0" kern="1200" dirty="0" err="1">
                <a:solidFill>
                  <a:schemeClr val="tx1"/>
                </a:solidFill>
                <a:effectLst/>
                <a:latin typeface="+mn-lt"/>
                <a:ea typeface="+mn-ea"/>
                <a:cs typeface="+mn-cs"/>
              </a:rPr>
              <a:t>indepth</a:t>
            </a:r>
            <a:r>
              <a:rPr lang="en-US" sz="1200" b="0" i="0" kern="1200" dirty="0">
                <a:solidFill>
                  <a:schemeClr val="tx1"/>
                </a:solidFill>
                <a:effectLst/>
                <a:latin typeface="+mn-lt"/>
                <a:ea typeface="+mn-ea"/>
                <a:cs typeface="+mn-cs"/>
              </a:rPr>
              <a:t> Warm and Well Assessment means that we can help many people without seeing them face to face. Sometimes however, we understand that a resident will benefit from a Home Energy Visit. We have our own Home Energy Advisors who can speak to the resident in their homes and help with a number of different interventions.</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During the home visit a trained energy advisor can: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Offer energy saving advice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Help switch energy supplier or tariff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Install small energy saving measures including draught proofing and energy saving light bulbs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Give advice on energy bills and debt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Look into </a:t>
            </a:r>
            <a:r>
              <a:rPr lang="en-US" sz="1200" b="0" i="0" kern="1200" dirty="0" err="1">
                <a:solidFill>
                  <a:schemeClr val="tx1"/>
                </a:solidFill>
                <a:effectLst/>
                <a:latin typeface="+mn-lt"/>
                <a:ea typeface="+mn-ea"/>
                <a:cs typeface="+mn-cs"/>
              </a:rPr>
              <a:t>maximising</a:t>
            </a:r>
            <a:r>
              <a:rPr lang="en-US" sz="1200" b="0" i="0" kern="1200" dirty="0">
                <a:solidFill>
                  <a:schemeClr val="tx1"/>
                </a:solidFill>
                <a:effectLst/>
                <a:latin typeface="+mn-lt"/>
                <a:ea typeface="+mn-ea"/>
                <a:cs typeface="+mn-cs"/>
              </a:rPr>
              <a:t> income through benefits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1" i="0" kern="1200" dirty="0">
                <a:solidFill>
                  <a:schemeClr val="tx1"/>
                </a:solidFill>
                <a:effectLst/>
                <a:latin typeface="+mn-lt"/>
                <a:ea typeface="+mn-ea"/>
                <a:cs typeface="+mn-cs"/>
              </a:rPr>
              <a:t>There are many elements of these which we at Better Housing Better Health can do with residents over the phone. The LEAP visits really come into their own for in-house issues such as helping people understand their thermostat, going through switching with the resident in person, issuing the free energy saving measures and debt advice. </a:t>
            </a:r>
            <a:endParaRPr lang="en-GB" dirty="0"/>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374C839-F973-42C6-B65F-0E2E1A91A822}" type="slidenum">
              <a:rPr lang="en-GB" smtClean="0"/>
              <a:t>6</a:t>
            </a:fld>
            <a:endParaRPr lang="en-GB"/>
          </a:p>
        </p:txBody>
      </p:sp>
    </p:spTree>
    <p:extLst>
      <p:ext uri="{BB962C8B-B14F-4D97-AF65-F5344CB8AC3E}">
        <p14:creationId xmlns:p14="http://schemas.microsoft.com/office/powerpoint/2010/main" val="159683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Better Housing Better Health we can help residents access local and national funding. After the initial warm and well assessment we work out which pots of funding residents may be eligible for.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ECO funding – also known as Energy Company Obligation funding –</a:t>
            </a:r>
            <a:r>
              <a:rPr lang="en-GB" sz="1200" kern="1200" dirty="0">
                <a:solidFill>
                  <a:schemeClr val="tx1"/>
                </a:solidFill>
                <a:effectLst/>
                <a:latin typeface="+mn-lt"/>
                <a:ea typeface="+mn-ea"/>
                <a:cs typeface="+mn-cs"/>
              </a:rPr>
              <a:t> can cover a wide range of measures, including loft insulation, cavity or solid wall insulation and underfloor insulation.</a:t>
            </a:r>
          </a:p>
          <a:p>
            <a:r>
              <a:rPr lang="en-GB" sz="1200" kern="1200" dirty="0">
                <a:solidFill>
                  <a:schemeClr val="tx1"/>
                </a:solidFill>
                <a:effectLst/>
                <a:latin typeface="+mn-lt"/>
                <a:ea typeface="+mn-ea"/>
                <a:cs typeface="+mn-cs"/>
              </a:rPr>
              <a:t>It is mainly for owner-occupiers but insulation measures are available for private tenants. </a:t>
            </a:r>
          </a:p>
          <a:p>
            <a:endParaRPr lang="en-US" sz="1200" b="1" i="0" kern="1200" dirty="0">
              <a:solidFill>
                <a:schemeClr val="tx1"/>
              </a:solidFill>
              <a:effectLst/>
              <a:latin typeface="+mn-lt"/>
              <a:ea typeface="+mn-ea"/>
              <a:cs typeface="+mn-cs"/>
            </a:endParaRPr>
          </a:p>
          <a:p>
            <a:pPr>
              <a:defRPr/>
            </a:pPr>
            <a:r>
              <a:rPr lang="en-GB" b="1" dirty="0"/>
              <a:t>Emergency boiler scheme – </a:t>
            </a:r>
            <a:r>
              <a:rPr lang="en-GB" dirty="0"/>
              <a:t>there</a:t>
            </a:r>
            <a:r>
              <a:rPr lang="en-GB" b="1" dirty="0"/>
              <a:t> </a:t>
            </a:r>
            <a:r>
              <a:rPr lang="en-GB" dirty="0"/>
              <a:t>is additional funding through</a:t>
            </a:r>
            <a:r>
              <a:rPr lang="en-GB" kern="1200" dirty="0">
                <a:effectLst/>
              </a:rPr>
              <a:t> an</a:t>
            </a:r>
            <a:r>
              <a:rPr lang="en-GB" dirty="0"/>
              <a:t> </a:t>
            </a:r>
            <a:r>
              <a:rPr lang="en-GB" kern="1200" dirty="0">
                <a:effectLst/>
              </a:rPr>
              <a:t>emergency boiler scheme available during </a:t>
            </a:r>
            <a:r>
              <a:rPr lang="en-GB" dirty="0"/>
              <a:t>autumn/winter</a:t>
            </a:r>
            <a:r>
              <a:rPr lang="en-GB" kern="1200" dirty="0">
                <a:effectLst/>
              </a:rPr>
              <a:t> – it has the same eligibility criteria as ECO funding but if the gas central heating is broken and the resident is in a no-heat situation the boiler will be repaired or replaced for free. </a:t>
            </a:r>
            <a:r>
              <a:rPr lang="en-GB" b="1" i="1" kern="1200" dirty="0">
                <a:effectLst/>
              </a:rPr>
              <a:t>This is also unfortunately closed but worth bearing in mind for the autumn and winter months</a:t>
            </a:r>
            <a:endParaRPr lang="en-GB" dirty="0">
              <a:cs typeface="Calibri"/>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We are also constantly communicating with </a:t>
            </a:r>
            <a:r>
              <a:rPr lang="en-US" sz="1200" b="1" i="0" kern="1200" dirty="0">
                <a:solidFill>
                  <a:schemeClr val="tx1"/>
                </a:solidFill>
                <a:effectLst/>
                <a:latin typeface="+mn-lt"/>
                <a:ea typeface="+mn-ea"/>
                <a:cs typeface="+mn-cs"/>
              </a:rPr>
              <a:t>local councils</a:t>
            </a:r>
            <a:r>
              <a:rPr lang="en-US" sz="1200" b="0" i="0" kern="1200" dirty="0">
                <a:solidFill>
                  <a:schemeClr val="tx1"/>
                </a:solidFill>
                <a:effectLst/>
                <a:latin typeface="+mn-lt"/>
                <a:ea typeface="+mn-ea"/>
                <a:cs typeface="+mn-cs"/>
              </a:rPr>
              <a:t> to keep up to date with any grants or loans available in each of our areas </a:t>
            </a: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374C839-F973-42C6-B65F-0E2E1A91A822}" type="slidenum">
              <a:rPr lang="en-GB" smtClean="0"/>
              <a:t>7</a:t>
            </a:fld>
            <a:endParaRPr lang="en-GB"/>
          </a:p>
        </p:txBody>
      </p:sp>
    </p:spTree>
    <p:extLst>
      <p:ext uri="{BB962C8B-B14F-4D97-AF65-F5344CB8AC3E}">
        <p14:creationId xmlns:p14="http://schemas.microsoft.com/office/powerpoint/2010/main" val="1237452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Warm Home Discount </a:t>
            </a:r>
            <a:r>
              <a:rPr lang="en-GB" sz="1200" kern="1200" dirty="0">
                <a:solidFill>
                  <a:schemeClr val="tx1"/>
                </a:solidFill>
                <a:effectLst/>
                <a:latin typeface="+mn-lt"/>
                <a:ea typeface="+mn-ea"/>
                <a:cs typeface="+mn-cs"/>
              </a:rPr>
              <a:t>is £150 towards your winter usage. Most energy providers offer it and is available to two groups of people. Core Group 1 includes anyone who receives the Guarantee Credit element of Pension Credit. Whilst Core Group 2 includes those in receipt of a means tested benefit or income-capped tax credits. From this year it should be received automatically and there is no need to apply.</a:t>
            </a:r>
          </a:p>
          <a:p>
            <a:endParaRPr lang="en-US" sz="1200" b="1" i="0" u="none" strike="noStrike"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Energy Trust Funds: </a:t>
            </a:r>
            <a:r>
              <a:rPr lang="en-GB" sz="1200" kern="1200" dirty="0">
                <a:solidFill>
                  <a:schemeClr val="tx1"/>
                </a:solidFill>
                <a:effectLst/>
                <a:latin typeface="+mn-lt"/>
                <a:ea typeface="+mn-ea"/>
                <a:cs typeface="+mn-cs"/>
              </a:rPr>
              <a:t>The main energy providers have funds which can help customers pay off energy debt. Clients usually need to seek debt advice before applying, as we’re not a debt advice service this could be their local Citizens Advice or a LEAP referral.</a:t>
            </a:r>
          </a:p>
          <a:p>
            <a:endParaRPr lang="en-GB" dirty="0"/>
          </a:p>
        </p:txBody>
      </p:sp>
      <p:sp>
        <p:nvSpPr>
          <p:cNvPr id="4" name="Slide Number Placeholder 3"/>
          <p:cNvSpPr>
            <a:spLocks noGrp="1"/>
          </p:cNvSpPr>
          <p:nvPr>
            <p:ph type="sldNum" sz="quarter" idx="5"/>
          </p:nvPr>
        </p:nvSpPr>
        <p:spPr/>
        <p:txBody>
          <a:bodyPr/>
          <a:lstStyle/>
          <a:p>
            <a:fld id="{F374C839-F973-42C6-B65F-0E2E1A91A822}" type="slidenum">
              <a:rPr lang="en-GB" smtClean="0"/>
              <a:t>8</a:t>
            </a:fld>
            <a:endParaRPr lang="en-GB"/>
          </a:p>
        </p:txBody>
      </p:sp>
    </p:spTree>
    <p:extLst>
      <p:ext uri="{BB962C8B-B14F-4D97-AF65-F5344CB8AC3E}">
        <p14:creationId xmlns:p14="http://schemas.microsoft.com/office/powerpoint/2010/main" val="333045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currently running an emergency fuel voucher scheme, these will be £49 vouchers available to residents on prepayment meters who are referred to BHBH directly by a referral partner such as yourselves. </a:t>
            </a:r>
          </a:p>
        </p:txBody>
      </p:sp>
      <p:sp>
        <p:nvSpPr>
          <p:cNvPr id="4" name="Slide Number Placeholder 3"/>
          <p:cNvSpPr>
            <a:spLocks noGrp="1"/>
          </p:cNvSpPr>
          <p:nvPr>
            <p:ph type="sldNum" sz="quarter" idx="5"/>
          </p:nvPr>
        </p:nvSpPr>
        <p:spPr/>
        <p:txBody>
          <a:bodyPr/>
          <a:lstStyle/>
          <a:p>
            <a:fld id="{F374C839-F973-42C6-B65F-0E2E1A91A822}" type="slidenum">
              <a:rPr lang="en-GB" smtClean="0"/>
              <a:t>9</a:t>
            </a:fld>
            <a:endParaRPr lang="en-GB"/>
          </a:p>
        </p:txBody>
      </p:sp>
    </p:spTree>
    <p:extLst>
      <p:ext uri="{BB962C8B-B14F-4D97-AF65-F5344CB8AC3E}">
        <p14:creationId xmlns:p14="http://schemas.microsoft.com/office/powerpoint/2010/main" val="8372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F282-3D85-BCD8-0FB9-53AA609F50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B57EE1-55C0-001B-CDEE-2D0C0481B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40D3AB-7D10-52DC-2E49-7541D6F3FB1B}"/>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5" name="Footer Placeholder 4">
            <a:extLst>
              <a:ext uri="{FF2B5EF4-FFF2-40B4-BE49-F238E27FC236}">
                <a16:creationId xmlns:a16="http://schemas.microsoft.com/office/drawing/2014/main" id="{F9497367-8D13-94E8-D8B9-CA94915E4F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B6B069-C675-83FB-E876-5AF9A54F2470}"/>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409619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1D6B-4A86-7389-7DC2-F4BB5512CF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90AF36-FC1D-ECBF-BB99-E0F8524259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7AB80A-D1E8-C107-2396-65F6226D7E97}"/>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5" name="Footer Placeholder 4">
            <a:extLst>
              <a:ext uri="{FF2B5EF4-FFF2-40B4-BE49-F238E27FC236}">
                <a16:creationId xmlns:a16="http://schemas.microsoft.com/office/drawing/2014/main" id="{2CE0A0F7-F169-E83A-E119-3AE1F1B61A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D556B7-AE8D-D9D7-C125-BA8D6BE701EB}"/>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10754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E1327-EB1B-ACDD-0D44-ECF902FB3F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E5C74B-D2F3-B9DF-46AB-AC5B774D99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E6B95-D4EE-F4B6-0860-A03693F22302}"/>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5" name="Footer Placeholder 4">
            <a:extLst>
              <a:ext uri="{FF2B5EF4-FFF2-40B4-BE49-F238E27FC236}">
                <a16:creationId xmlns:a16="http://schemas.microsoft.com/office/drawing/2014/main" id="{AC2E5854-D5F0-A8C0-3EA3-3B121B193D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9BEFD-FA12-F724-0DC6-2F291849FD87}"/>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16778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Small Imag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F29932-2A64-9110-5891-90E3F5DC3978}"/>
              </a:ext>
            </a:extLst>
          </p:cNvPr>
          <p:cNvSpPr txBox="1">
            <a:spLocks noGrp="1"/>
          </p:cNvSpPr>
          <p:nvPr>
            <p:ph type="pic" idx="4294967295"/>
          </p:nvPr>
        </p:nvSpPr>
        <p:spPr>
          <a:xfrm>
            <a:off x="9980474" y="0"/>
            <a:ext cx="2211522" cy="6858000"/>
          </a:xfrm>
          <a:solidFill>
            <a:srgbClr val="F2F2F2"/>
          </a:solidFill>
        </p:spPr>
        <p:txBody>
          <a:bodyPr anchor="ctr" anchorCtr="1"/>
          <a:lstStyle>
            <a:lvl1pPr marL="0" indent="0" algn="ctr">
              <a:buNone/>
              <a:defRPr lang="en-GB" sz="1200" i="1">
                <a:latin typeface="Times New Roman" pitchFamily="18"/>
                <a:cs typeface="Times New Roman" pitchFamily="18"/>
              </a:defRPr>
            </a:lvl1pPr>
          </a:lstStyle>
          <a:p>
            <a:pPr lvl="0"/>
            <a:r>
              <a:rPr lang="en-GB"/>
              <a:t>Insert or Drag &amp; Drop your photo</a:t>
            </a:r>
          </a:p>
        </p:txBody>
      </p:sp>
      <p:sp>
        <p:nvSpPr>
          <p:cNvPr id="3" name="Title 1">
            <a:extLst>
              <a:ext uri="{FF2B5EF4-FFF2-40B4-BE49-F238E27FC236}">
                <a16:creationId xmlns:a16="http://schemas.microsoft.com/office/drawing/2014/main" id="{E2C48874-2477-53F6-B2A9-1977F10353E8}"/>
              </a:ext>
            </a:extLst>
          </p:cNvPr>
          <p:cNvSpPr txBox="1">
            <a:spLocks noGrp="1"/>
          </p:cNvSpPr>
          <p:nvPr>
            <p:ph type="title"/>
          </p:nvPr>
        </p:nvSpPr>
        <p:spPr>
          <a:xfrm>
            <a:off x="286993" y="4346298"/>
            <a:ext cx="6798253" cy="1674467"/>
          </a:xfrm>
        </p:spPr>
        <p:txBody>
          <a:bodyPr anchor="b"/>
          <a:lstStyle>
            <a:lvl1pPr algn="r">
              <a:lnSpc>
                <a:spcPts val="5000"/>
              </a:lnSpc>
              <a:defRPr lang="en-GB" sz="6000" spc="-300"/>
            </a:lvl1pPr>
          </a:lstStyle>
          <a:p>
            <a:pPr lvl="0"/>
            <a:r>
              <a:rPr lang="en-GB"/>
              <a:t>PRESENTATION TITLE</a:t>
            </a:r>
          </a:p>
        </p:txBody>
      </p:sp>
      <p:sp>
        <p:nvSpPr>
          <p:cNvPr id="4" name="Subtitle 2">
            <a:extLst>
              <a:ext uri="{FF2B5EF4-FFF2-40B4-BE49-F238E27FC236}">
                <a16:creationId xmlns:a16="http://schemas.microsoft.com/office/drawing/2014/main" id="{7F05BF57-B25B-D7D1-4F23-A8490CEC3503}"/>
              </a:ext>
            </a:extLst>
          </p:cNvPr>
          <p:cNvSpPr txBox="1">
            <a:spLocks noGrp="1"/>
          </p:cNvSpPr>
          <p:nvPr>
            <p:ph type="subTitle" idx="4294967295"/>
          </p:nvPr>
        </p:nvSpPr>
        <p:spPr>
          <a:xfrm>
            <a:off x="7311908" y="4650537"/>
            <a:ext cx="3401476" cy="1192039"/>
          </a:xfrm>
          <a:solidFill>
            <a:srgbClr val="000000"/>
          </a:solidFill>
        </p:spPr>
        <p:txBody>
          <a:bodyPr lIns="251999" anchor="ctr"/>
          <a:lstStyle>
            <a:lvl1pPr marL="0" indent="0">
              <a:lnSpc>
                <a:spcPct val="100000"/>
              </a:lnSpc>
              <a:buNone/>
              <a:defRPr i="1">
                <a:solidFill>
                  <a:srgbClr val="FFFFFF"/>
                </a:solidFill>
                <a:latin typeface="Times New Roman" pitchFamily="18"/>
                <a:cs typeface="Times New Roman" pitchFamily="18"/>
              </a:defRPr>
            </a:lvl1pPr>
          </a:lstStyle>
          <a:p>
            <a:pPr lvl="0"/>
            <a:r>
              <a:rPr lang="en-US"/>
              <a:t>Click to edit Master subtitle style</a:t>
            </a:r>
            <a:endParaRPr lang="en-GB"/>
          </a:p>
        </p:txBody>
      </p:sp>
      <p:sp>
        <p:nvSpPr>
          <p:cNvPr id="5" name="Rectangle 6">
            <a:extLst>
              <a:ext uri="{FF2B5EF4-FFF2-40B4-BE49-F238E27FC236}">
                <a16:creationId xmlns:a16="http://schemas.microsoft.com/office/drawing/2014/main" id="{15955B0A-3256-D574-7F7B-E0E5E20DDF32}"/>
              </a:ext>
            </a:extLst>
          </p:cNvPr>
          <p:cNvSpPr/>
          <p:nvPr/>
        </p:nvSpPr>
        <p:spPr>
          <a:xfrm>
            <a:off x="0" y="6794312"/>
            <a:ext cx="9980474" cy="63687"/>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Times New Roman"/>
            </a:endParaRPr>
          </a:p>
        </p:txBody>
      </p:sp>
      <p:sp>
        <p:nvSpPr>
          <p:cNvPr id="6" name="Rectangle 7">
            <a:extLst>
              <a:ext uri="{FF2B5EF4-FFF2-40B4-BE49-F238E27FC236}">
                <a16:creationId xmlns:a16="http://schemas.microsoft.com/office/drawing/2014/main" id="{BEFF832C-6F60-ACD3-88A8-422C7C7AEA64}"/>
              </a:ext>
            </a:extLst>
          </p:cNvPr>
          <p:cNvSpPr/>
          <p:nvPr/>
        </p:nvSpPr>
        <p:spPr>
          <a:xfrm>
            <a:off x="0" y="0"/>
            <a:ext cx="9980474" cy="63687"/>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Times New Roman"/>
            </a:endParaRPr>
          </a:p>
        </p:txBody>
      </p:sp>
      <p:sp>
        <p:nvSpPr>
          <p:cNvPr id="7" name="Rectangle 10">
            <a:extLst>
              <a:ext uri="{FF2B5EF4-FFF2-40B4-BE49-F238E27FC236}">
                <a16:creationId xmlns:a16="http://schemas.microsoft.com/office/drawing/2014/main" id="{1FDC5C2F-8E78-D1AD-5E68-5F645AEEC843}"/>
              </a:ext>
            </a:extLst>
          </p:cNvPr>
          <p:cNvSpPr/>
          <p:nvPr/>
        </p:nvSpPr>
        <p:spPr>
          <a:xfrm rot="5400013">
            <a:off x="-3378443" y="3410282"/>
            <a:ext cx="6826160" cy="69274"/>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Times New Roman"/>
            </a:endParaRPr>
          </a:p>
        </p:txBody>
      </p:sp>
    </p:spTree>
    <p:extLst>
      <p:ext uri="{BB962C8B-B14F-4D97-AF65-F5344CB8AC3E}">
        <p14:creationId xmlns:p14="http://schemas.microsoft.com/office/powerpoint/2010/main" val="29070253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Photo 1">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DCB64CC-1662-4F72-E723-4F44EC194414}"/>
              </a:ext>
            </a:extLst>
          </p:cNvPr>
          <p:cNvSpPr txBox="1">
            <a:spLocks noGrp="1"/>
          </p:cNvSpPr>
          <p:nvPr>
            <p:ph type="pic" idx="4294967295"/>
          </p:nvPr>
        </p:nvSpPr>
        <p:spPr>
          <a:xfrm>
            <a:off x="9980474" y="0"/>
            <a:ext cx="2211522" cy="6191996"/>
          </a:xfrm>
          <a:solidFill>
            <a:srgbClr val="F2F2F2"/>
          </a:solidFill>
        </p:spPr>
        <p:txBody>
          <a:bodyPr anchor="ctr" anchorCtr="1"/>
          <a:lstStyle>
            <a:lvl1pPr marL="0" indent="0" algn="ctr">
              <a:buNone/>
              <a:defRPr lang="en-GB" sz="1200" i="1">
                <a:latin typeface="Times New Roman" pitchFamily="18"/>
                <a:cs typeface="Times New Roman" pitchFamily="18"/>
              </a:defRPr>
            </a:lvl1pPr>
          </a:lstStyle>
          <a:p>
            <a:pPr lvl="0"/>
            <a:r>
              <a:rPr lang="en-GB"/>
              <a:t>Insert or Drag &amp; Drop your photo</a:t>
            </a:r>
          </a:p>
        </p:txBody>
      </p:sp>
      <p:sp>
        <p:nvSpPr>
          <p:cNvPr id="3" name="Title 1">
            <a:extLst>
              <a:ext uri="{FF2B5EF4-FFF2-40B4-BE49-F238E27FC236}">
                <a16:creationId xmlns:a16="http://schemas.microsoft.com/office/drawing/2014/main" id="{1516BAEE-7E25-861D-56AA-4EDB7E575C38}"/>
              </a:ext>
            </a:extLst>
          </p:cNvPr>
          <p:cNvSpPr txBox="1">
            <a:spLocks noGrp="1"/>
          </p:cNvSpPr>
          <p:nvPr>
            <p:ph type="title"/>
          </p:nvPr>
        </p:nvSpPr>
        <p:spPr>
          <a:xfrm>
            <a:off x="4445090" y="1807951"/>
            <a:ext cx="5184913" cy="431999"/>
          </a:xfrm>
        </p:spPr>
        <p:txBody>
          <a:bodyPr/>
          <a:lstStyle>
            <a:lvl1pPr algn="r">
              <a:defRPr lang="en-GB"/>
            </a:lvl1pPr>
          </a:lstStyle>
          <a:p>
            <a:pPr lvl="0"/>
            <a:r>
              <a:rPr lang="en-GB"/>
              <a:t>Click to edit page title</a:t>
            </a:r>
          </a:p>
        </p:txBody>
      </p:sp>
      <p:sp>
        <p:nvSpPr>
          <p:cNvPr id="4" name="Subtitle 2">
            <a:extLst>
              <a:ext uri="{FF2B5EF4-FFF2-40B4-BE49-F238E27FC236}">
                <a16:creationId xmlns:a16="http://schemas.microsoft.com/office/drawing/2014/main" id="{E79B8A8E-AFCD-589A-E38E-54E68640E666}"/>
              </a:ext>
            </a:extLst>
          </p:cNvPr>
          <p:cNvSpPr txBox="1">
            <a:spLocks noGrp="1"/>
          </p:cNvSpPr>
          <p:nvPr>
            <p:ph type="body" idx="4294967295"/>
          </p:nvPr>
        </p:nvSpPr>
        <p:spPr>
          <a:xfrm>
            <a:off x="4444889" y="2383950"/>
            <a:ext cx="5184913" cy="359999"/>
          </a:xfrm>
        </p:spPr>
        <p:txBody>
          <a:bodyPr/>
          <a:lstStyle>
            <a:lvl1pPr marL="0" indent="0" algn="r">
              <a:buNone/>
              <a:defRPr lang="en-GB" i="1"/>
            </a:lvl1pPr>
          </a:lstStyle>
          <a:p>
            <a:pPr lvl="0"/>
            <a:r>
              <a:rPr lang="en-GB"/>
              <a:t>Subtitle</a:t>
            </a:r>
          </a:p>
        </p:txBody>
      </p:sp>
      <p:sp>
        <p:nvSpPr>
          <p:cNvPr id="5" name="Content Placeholder 2">
            <a:extLst>
              <a:ext uri="{FF2B5EF4-FFF2-40B4-BE49-F238E27FC236}">
                <a16:creationId xmlns:a16="http://schemas.microsoft.com/office/drawing/2014/main" id="{560BEACC-0F4A-DB27-CA11-0979D2AB2D0D}"/>
              </a:ext>
            </a:extLst>
          </p:cNvPr>
          <p:cNvSpPr txBox="1">
            <a:spLocks noGrp="1"/>
          </p:cNvSpPr>
          <p:nvPr>
            <p:ph idx="4294967295"/>
          </p:nvPr>
        </p:nvSpPr>
        <p:spPr>
          <a:xfrm>
            <a:off x="4444998" y="2908304"/>
            <a:ext cx="5184803" cy="3283701"/>
          </a:xfrm>
          <a:solidFill>
            <a:srgbClr val="FFFFFF"/>
          </a:solidFill>
        </p:spPr>
        <p:txBody>
          <a:bodyPr lIns="179999" tIns="251999" rIns="251999"/>
          <a:lstStyle>
            <a:lvl1pPr>
              <a:defRPr lang="en-GB">
                <a:solidFill>
                  <a:srgbClr val="404040"/>
                </a:solidFill>
              </a:defRPr>
            </a:lvl1pPr>
            <a:lvl2pPr>
              <a:defRPr lang="en-GB">
                <a:solidFill>
                  <a:srgbClr val="404040"/>
                </a:solidFill>
              </a:defRPr>
            </a:lvl2pPr>
            <a:lvl3pPr>
              <a:defRPr lang="en-GB">
                <a:solidFill>
                  <a:srgbClr val="404040"/>
                </a:solidFill>
              </a:defRPr>
            </a:lvl3pPr>
            <a:lvl4pPr>
              <a:defRPr lang="en-GB">
                <a:solidFill>
                  <a:srgbClr val="404040"/>
                </a:solidFill>
              </a:defRPr>
            </a:lvl4pPr>
            <a:lvl5pPr>
              <a:defRPr lang="en-GB">
                <a:solidFill>
                  <a:srgbClr val="404040"/>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3">
            <a:extLst>
              <a:ext uri="{FF2B5EF4-FFF2-40B4-BE49-F238E27FC236}">
                <a16:creationId xmlns:a16="http://schemas.microsoft.com/office/drawing/2014/main" id="{50FA3D01-2172-59FE-8501-657246787E4A}"/>
              </a:ext>
            </a:extLst>
          </p:cNvPr>
          <p:cNvSpPr txBox="1">
            <a:spLocks noGrp="1"/>
          </p:cNvSpPr>
          <p:nvPr>
            <p:ph type="ftr" sz="quarter" idx="9"/>
          </p:nvPr>
        </p:nvSpPr>
        <p:spPr/>
        <p:txBody>
          <a:bodyPr/>
          <a:lstStyle>
            <a:lvl1pPr>
              <a:defRPr/>
            </a:lvl1pPr>
          </a:lstStyle>
          <a:p>
            <a:pPr lvl="0"/>
            <a:r>
              <a:rPr lang="en-GB"/>
              <a:t>Add a footer</a:t>
            </a:r>
          </a:p>
        </p:txBody>
      </p:sp>
      <p:sp>
        <p:nvSpPr>
          <p:cNvPr id="7" name="Slide Number Placeholder 4">
            <a:extLst>
              <a:ext uri="{FF2B5EF4-FFF2-40B4-BE49-F238E27FC236}">
                <a16:creationId xmlns:a16="http://schemas.microsoft.com/office/drawing/2014/main" id="{9938D256-C6B9-3167-5D76-BA0DB196BA1E}"/>
              </a:ext>
            </a:extLst>
          </p:cNvPr>
          <p:cNvSpPr txBox="1">
            <a:spLocks noGrp="1"/>
          </p:cNvSpPr>
          <p:nvPr>
            <p:ph type="sldNum" sz="quarter" idx="8"/>
          </p:nvPr>
        </p:nvSpPr>
        <p:spPr/>
        <p:txBody>
          <a:bodyPr/>
          <a:lstStyle>
            <a:lvl1pPr>
              <a:defRPr/>
            </a:lvl1pPr>
          </a:lstStyle>
          <a:p>
            <a:pPr lvl="0"/>
            <a:fld id="{C34B7E63-1DDA-46A3-A9C2-C0BA0FA2B41A}" type="slidenum">
              <a:t>‹#›</a:t>
            </a:fld>
            <a:endParaRPr lang="en-GB"/>
          </a:p>
        </p:txBody>
      </p:sp>
    </p:spTree>
    <p:extLst>
      <p:ext uri="{BB962C8B-B14F-4D97-AF65-F5344CB8AC3E}">
        <p14:creationId xmlns:p14="http://schemas.microsoft.com/office/powerpoint/2010/main" val="28654263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photo 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1E806EF-B33A-A4B2-827B-9B8F99D1E8AE}"/>
              </a:ext>
            </a:extLst>
          </p:cNvPr>
          <p:cNvSpPr txBox="1">
            <a:spLocks noGrp="1"/>
          </p:cNvSpPr>
          <p:nvPr>
            <p:ph idx="4294967295"/>
          </p:nvPr>
        </p:nvSpPr>
        <p:spPr>
          <a:xfrm>
            <a:off x="3823389" y="1343902"/>
            <a:ext cx="3736796" cy="3933648"/>
          </a:xfrm>
          <a:solidFill>
            <a:srgbClr val="FFFFFF"/>
          </a:solidFill>
        </p:spPr>
        <p:txBody>
          <a:bodyPr lIns="179999" tIns="179999" rIns="179999"/>
          <a:lstStyle>
            <a:lvl1pPr>
              <a:defRPr lang="en-GB">
                <a:solidFill>
                  <a:srgbClr val="404040"/>
                </a:solidFill>
              </a:defRPr>
            </a:lvl1pPr>
            <a:lvl2pPr>
              <a:defRPr lang="en-GB">
                <a:solidFill>
                  <a:srgbClr val="404040"/>
                </a:solidFill>
              </a:defRPr>
            </a:lvl2pPr>
            <a:lvl3pPr>
              <a:defRPr lang="en-GB">
                <a:solidFill>
                  <a:srgbClr val="404040"/>
                </a:solidFill>
              </a:defRPr>
            </a:lvl3pPr>
            <a:lvl4pPr>
              <a:defRPr lang="en-GB">
                <a:solidFill>
                  <a:srgbClr val="404040"/>
                </a:solidFill>
              </a:defRPr>
            </a:lvl4pPr>
            <a:lvl5pPr>
              <a:defRPr lang="en-GB">
                <a:solidFill>
                  <a:srgbClr val="404040"/>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3">
            <a:extLst>
              <a:ext uri="{FF2B5EF4-FFF2-40B4-BE49-F238E27FC236}">
                <a16:creationId xmlns:a16="http://schemas.microsoft.com/office/drawing/2014/main" id="{02B3FDEA-3DF5-EFD1-CF3E-2A44AA048A23}"/>
              </a:ext>
            </a:extLst>
          </p:cNvPr>
          <p:cNvSpPr txBox="1">
            <a:spLocks noGrp="1"/>
          </p:cNvSpPr>
          <p:nvPr>
            <p:ph type="ftr" sz="quarter" idx="9"/>
          </p:nvPr>
        </p:nvSpPr>
        <p:spPr/>
        <p:txBody>
          <a:bodyPr/>
          <a:lstStyle>
            <a:lvl1pPr>
              <a:defRPr/>
            </a:lvl1pPr>
          </a:lstStyle>
          <a:p>
            <a:pPr lvl="0"/>
            <a:r>
              <a:rPr lang="en-GB"/>
              <a:t>Add a footer</a:t>
            </a:r>
          </a:p>
        </p:txBody>
      </p:sp>
      <p:sp>
        <p:nvSpPr>
          <p:cNvPr id="4" name="Slide Number Placeholder 4">
            <a:extLst>
              <a:ext uri="{FF2B5EF4-FFF2-40B4-BE49-F238E27FC236}">
                <a16:creationId xmlns:a16="http://schemas.microsoft.com/office/drawing/2014/main" id="{7EC287D8-DF12-EA64-D6E1-662BAD3F4D44}"/>
              </a:ext>
            </a:extLst>
          </p:cNvPr>
          <p:cNvSpPr txBox="1">
            <a:spLocks noGrp="1"/>
          </p:cNvSpPr>
          <p:nvPr>
            <p:ph type="sldNum" sz="quarter" idx="8"/>
          </p:nvPr>
        </p:nvSpPr>
        <p:spPr/>
        <p:txBody>
          <a:bodyPr/>
          <a:lstStyle>
            <a:lvl1pPr>
              <a:defRPr/>
            </a:lvl1pPr>
          </a:lstStyle>
          <a:p>
            <a:pPr lvl="0"/>
            <a:fld id="{DAAE3787-0A28-41E1-B087-65B447A6EE00}" type="slidenum">
              <a:t>‹#›</a:t>
            </a:fld>
            <a:endParaRPr lang="en-GB"/>
          </a:p>
        </p:txBody>
      </p:sp>
      <p:sp>
        <p:nvSpPr>
          <p:cNvPr id="5" name="Picture Placeholder 6">
            <a:extLst>
              <a:ext uri="{FF2B5EF4-FFF2-40B4-BE49-F238E27FC236}">
                <a16:creationId xmlns:a16="http://schemas.microsoft.com/office/drawing/2014/main" id="{D45EB706-89AF-71FC-411D-648AACFB5939}"/>
              </a:ext>
            </a:extLst>
          </p:cNvPr>
          <p:cNvSpPr txBox="1">
            <a:spLocks noGrp="1"/>
          </p:cNvSpPr>
          <p:nvPr>
            <p:ph type="pic" idx="4294967295"/>
          </p:nvPr>
        </p:nvSpPr>
        <p:spPr>
          <a:xfrm>
            <a:off x="7560195" y="1344798"/>
            <a:ext cx="3737527" cy="3933648"/>
          </a:xfrm>
          <a:solidFill>
            <a:srgbClr val="404040"/>
          </a:solidFill>
        </p:spPr>
        <p:txBody>
          <a:bodyPr anchor="ctr" anchorCtr="1"/>
          <a:lstStyle>
            <a:lvl1pPr marL="0" indent="0" algn="ctr">
              <a:buNone/>
              <a:defRPr lang="en-GB" sz="1200" i="1">
                <a:solidFill>
                  <a:srgbClr val="FFFFFF"/>
                </a:solidFill>
                <a:latin typeface="Times New Roman" pitchFamily="18"/>
                <a:cs typeface="Times New Roman" pitchFamily="18"/>
              </a:defRPr>
            </a:lvl1pPr>
          </a:lstStyle>
          <a:p>
            <a:pPr lvl="0"/>
            <a:r>
              <a:rPr lang="en-GB"/>
              <a:t>Insert or Drag &amp; Drop your photo</a:t>
            </a:r>
          </a:p>
        </p:txBody>
      </p:sp>
      <p:sp>
        <p:nvSpPr>
          <p:cNvPr id="6" name="Title 5">
            <a:extLst>
              <a:ext uri="{FF2B5EF4-FFF2-40B4-BE49-F238E27FC236}">
                <a16:creationId xmlns:a16="http://schemas.microsoft.com/office/drawing/2014/main" id="{A95ED79B-BAF0-4DC4-7653-DD6A7B9321E0}"/>
              </a:ext>
            </a:extLst>
          </p:cNvPr>
          <p:cNvSpPr txBox="1">
            <a:spLocks noGrp="1"/>
          </p:cNvSpPr>
          <p:nvPr>
            <p:ph type="title"/>
          </p:nvPr>
        </p:nvSpPr>
        <p:spPr>
          <a:xfrm>
            <a:off x="431999" y="431999"/>
            <a:ext cx="9131097" cy="431999"/>
          </a:xfrm>
        </p:spPr>
        <p:txBody>
          <a:bodyPr/>
          <a:lstStyle>
            <a:lvl1pPr>
              <a:defRPr/>
            </a:lvl1pPr>
          </a:lstStyle>
          <a:p>
            <a:pPr lvl="0"/>
            <a:r>
              <a:rPr lang="en-US"/>
              <a:t>Click to edit Master title style</a:t>
            </a:r>
            <a:endParaRPr lang="en-GB"/>
          </a:p>
        </p:txBody>
      </p:sp>
      <p:sp>
        <p:nvSpPr>
          <p:cNvPr id="7" name="Subtitle 2">
            <a:extLst>
              <a:ext uri="{FF2B5EF4-FFF2-40B4-BE49-F238E27FC236}">
                <a16:creationId xmlns:a16="http://schemas.microsoft.com/office/drawing/2014/main" id="{E176C8A6-0ACF-F906-14E3-378BE3581AC4}"/>
              </a:ext>
            </a:extLst>
          </p:cNvPr>
          <p:cNvSpPr txBox="1">
            <a:spLocks noGrp="1"/>
          </p:cNvSpPr>
          <p:nvPr>
            <p:ph type="body" idx="4294967295"/>
          </p:nvPr>
        </p:nvSpPr>
        <p:spPr>
          <a:xfrm>
            <a:off x="431797" y="1007997"/>
            <a:ext cx="6895901" cy="359999"/>
          </a:xfrm>
        </p:spPr>
        <p:txBody>
          <a:bodyPr/>
          <a:lstStyle>
            <a:lvl1pPr marL="0" indent="0">
              <a:buNone/>
              <a:defRPr lang="en-GB" i="1"/>
            </a:lvl1pPr>
          </a:lstStyle>
          <a:p>
            <a:pPr lvl="0"/>
            <a:r>
              <a:rPr lang="en-GB"/>
              <a:t>Subtitle</a:t>
            </a:r>
          </a:p>
        </p:txBody>
      </p:sp>
    </p:spTree>
    <p:extLst>
      <p:ext uri="{BB962C8B-B14F-4D97-AF65-F5344CB8AC3E}">
        <p14:creationId xmlns:p14="http://schemas.microsoft.com/office/powerpoint/2010/main" val="40748747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452D-45E3-BE89-BF91-8286C4C42EDE}"/>
              </a:ext>
            </a:extLst>
          </p:cNvPr>
          <p:cNvSpPr txBox="1">
            <a:spLocks noGrp="1"/>
          </p:cNvSpPr>
          <p:nvPr>
            <p:ph type="title"/>
          </p:nvPr>
        </p:nvSpPr>
        <p:spPr>
          <a:xfrm>
            <a:off x="431999" y="431999"/>
            <a:ext cx="9198004" cy="431999"/>
          </a:xfrm>
        </p:spPr>
        <p:txBody>
          <a:bodyPr/>
          <a:lstStyle>
            <a:lvl1pPr>
              <a:defRPr lang="en-GB"/>
            </a:lvl1pPr>
          </a:lstStyle>
          <a:p>
            <a:pPr lvl="0"/>
            <a:r>
              <a:rPr lang="en-GB"/>
              <a:t>Click to edit page title</a:t>
            </a:r>
          </a:p>
        </p:txBody>
      </p:sp>
      <p:sp>
        <p:nvSpPr>
          <p:cNvPr id="3" name="Subtitle 2">
            <a:extLst>
              <a:ext uri="{FF2B5EF4-FFF2-40B4-BE49-F238E27FC236}">
                <a16:creationId xmlns:a16="http://schemas.microsoft.com/office/drawing/2014/main" id="{FC4ED39A-10DE-1D89-F8D9-2E5C3CDCBECE}"/>
              </a:ext>
            </a:extLst>
          </p:cNvPr>
          <p:cNvSpPr txBox="1">
            <a:spLocks noGrp="1"/>
          </p:cNvSpPr>
          <p:nvPr>
            <p:ph type="body" idx="4294967295"/>
          </p:nvPr>
        </p:nvSpPr>
        <p:spPr>
          <a:xfrm>
            <a:off x="431797" y="1007997"/>
            <a:ext cx="9198004" cy="359999"/>
          </a:xfrm>
        </p:spPr>
        <p:txBody>
          <a:bodyPr/>
          <a:lstStyle>
            <a:lvl1pPr marL="0" indent="0">
              <a:buNone/>
              <a:defRPr lang="en-GB" i="1"/>
            </a:lvl1pPr>
          </a:lstStyle>
          <a:p>
            <a:pPr lvl="0"/>
            <a:r>
              <a:rPr lang="en-GB"/>
              <a:t>Subtitle</a:t>
            </a:r>
          </a:p>
        </p:txBody>
      </p:sp>
      <p:sp>
        <p:nvSpPr>
          <p:cNvPr id="4" name="Comparison Left Placeholder 1">
            <a:extLst>
              <a:ext uri="{FF2B5EF4-FFF2-40B4-BE49-F238E27FC236}">
                <a16:creationId xmlns:a16="http://schemas.microsoft.com/office/drawing/2014/main" id="{DBAFE07E-81C2-44D8-9A09-100B434B9568}"/>
              </a:ext>
            </a:extLst>
          </p:cNvPr>
          <p:cNvSpPr txBox="1">
            <a:spLocks noGrp="1"/>
          </p:cNvSpPr>
          <p:nvPr>
            <p:ph type="body" idx="4294967295"/>
          </p:nvPr>
        </p:nvSpPr>
        <p:spPr>
          <a:xfrm>
            <a:off x="431999" y="1432297"/>
            <a:ext cx="4500000" cy="527078"/>
          </a:xfrm>
          <a:solidFill>
            <a:srgbClr val="000000"/>
          </a:solidFill>
        </p:spPr>
        <p:txBody>
          <a:bodyPr lIns="179999" tIns="35999" anchor="ctr"/>
          <a:lstStyle>
            <a:lvl1pPr marL="0" indent="0">
              <a:buNone/>
              <a:defRPr lang="en-GB" sz="2400" b="1" spc="-150">
                <a:solidFill>
                  <a:srgbClr val="FFFFFF"/>
                </a:solidFill>
                <a:latin typeface="Arial"/>
              </a:defRPr>
            </a:lvl1pPr>
          </a:lstStyle>
          <a:p>
            <a:pPr lvl="0"/>
            <a:r>
              <a:rPr lang="en-GB"/>
              <a:t>Edit Master text styles</a:t>
            </a:r>
          </a:p>
        </p:txBody>
      </p:sp>
      <p:sp>
        <p:nvSpPr>
          <p:cNvPr id="5" name="Content Placeholder 2">
            <a:extLst>
              <a:ext uri="{FF2B5EF4-FFF2-40B4-BE49-F238E27FC236}">
                <a16:creationId xmlns:a16="http://schemas.microsoft.com/office/drawing/2014/main" id="{3D8FEBE5-A038-3065-380B-73600E6E6D6A}"/>
              </a:ext>
            </a:extLst>
          </p:cNvPr>
          <p:cNvSpPr txBox="1">
            <a:spLocks noGrp="1"/>
          </p:cNvSpPr>
          <p:nvPr>
            <p:ph idx="4294967295"/>
          </p:nvPr>
        </p:nvSpPr>
        <p:spPr>
          <a:xfrm>
            <a:off x="431999" y="2023667"/>
            <a:ext cx="4500000" cy="4168328"/>
          </a:xfrm>
        </p:spPr>
        <p:txBody>
          <a:bodyPr/>
          <a:lstStyle>
            <a:lvl1pPr>
              <a:defRPr lang="en-GB">
                <a:solidFill>
                  <a:srgbClr val="404040"/>
                </a:solidFill>
              </a:defRPr>
            </a:lvl1pPr>
            <a:lvl2pPr>
              <a:defRPr lang="en-GB">
                <a:solidFill>
                  <a:srgbClr val="404040"/>
                </a:solidFill>
              </a:defRPr>
            </a:lvl2pPr>
            <a:lvl3pPr>
              <a:defRPr lang="en-GB">
                <a:solidFill>
                  <a:srgbClr val="404040"/>
                </a:solidFill>
              </a:defRPr>
            </a:lvl3pPr>
            <a:lvl4pPr>
              <a:defRPr lang="en-GB">
                <a:solidFill>
                  <a:srgbClr val="404040"/>
                </a:solidFill>
              </a:defRPr>
            </a:lvl4pPr>
            <a:lvl5pPr>
              <a:defRPr lang="en-GB">
                <a:solidFill>
                  <a:srgbClr val="404040"/>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mparison Left Placeholder 2">
            <a:extLst>
              <a:ext uri="{FF2B5EF4-FFF2-40B4-BE49-F238E27FC236}">
                <a16:creationId xmlns:a16="http://schemas.microsoft.com/office/drawing/2014/main" id="{7110ACE4-55FC-0697-68E5-37772ACD422B}"/>
              </a:ext>
            </a:extLst>
          </p:cNvPr>
          <p:cNvSpPr txBox="1">
            <a:spLocks noGrp="1"/>
          </p:cNvSpPr>
          <p:nvPr>
            <p:ph type="body" idx="4294967295"/>
          </p:nvPr>
        </p:nvSpPr>
        <p:spPr>
          <a:xfrm>
            <a:off x="5129802" y="1433102"/>
            <a:ext cx="4500000" cy="525286"/>
          </a:xfrm>
          <a:solidFill>
            <a:srgbClr val="000000"/>
          </a:solidFill>
        </p:spPr>
        <p:txBody>
          <a:bodyPr lIns="179999" tIns="35999" anchor="ctr"/>
          <a:lstStyle>
            <a:lvl1pPr marL="0" indent="0">
              <a:buNone/>
              <a:defRPr lang="en-GB" sz="2400" b="1" spc="-150">
                <a:solidFill>
                  <a:srgbClr val="FFFFFF"/>
                </a:solidFill>
                <a:latin typeface="Arial"/>
              </a:defRPr>
            </a:lvl1pPr>
          </a:lstStyle>
          <a:p>
            <a:pPr lvl="0"/>
            <a:r>
              <a:rPr lang="en-GB"/>
              <a:t>Edit Master text styles</a:t>
            </a:r>
          </a:p>
        </p:txBody>
      </p:sp>
      <p:sp>
        <p:nvSpPr>
          <p:cNvPr id="7" name="Text Placeholder 4">
            <a:extLst>
              <a:ext uri="{FF2B5EF4-FFF2-40B4-BE49-F238E27FC236}">
                <a16:creationId xmlns:a16="http://schemas.microsoft.com/office/drawing/2014/main" id="{A2E0251E-0C48-21A8-1AC0-DBCBE81EE088}"/>
              </a:ext>
            </a:extLst>
          </p:cNvPr>
          <p:cNvSpPr txBox="1">
            <a:spLocks noGrp="1"/>
          </p:cNvSpPr>
          <p:nvPr>
            <p:ph type="body" idx="4294967295"/>
          </p:nvPr>
        </p:nvSpPr>
        <p:spPr>
          <a:xfrm>
            <a:off x="5129802" y="2020357"/>
            <a:ext cx="4500000" cy="4170889"/>
          </a:xfrm>
        </p:spPr>
        <p:txBody>
          <a:bodyPr/>
          <a:lstStyle>
            <a:lvl1pPr>
              <a:defRPr lang="en-GB"/>
            </a:lvl1pPr>
            <a:lvl2pPr>
              <a:defRPr lang="en-GB"/>
            </a:lvl2pPr>
            <a:lvl3pPr>
              <a:defRPr lang="en-GB"/>
            </a:lvl3pPr>
            <a:lvl4pPr>
              <a:defRPr lang="en-GB"/>
            </a:lvl4pPr>
            <a:lvl5pPr>
              <a:defRPr lang="en-GB"/>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4">
            <a:extLst>
              <a:ext uri="{FF2B5EF4-FFF2-40B4-BE49-F238E27FC236}">
                <a16:creationId xmlns:a16="http://schemas.microsoft.com/office/drawing/2014/main" id="{39ED1CF8-666D-6DCB-5CBF-C5DA7022DCF4}"/>
              </a:ext>
            </a:extLst>
          </p:cNvPr>
          <p:cNvSpPr txBox="1">
            <a:spLocks noGrp="1"/>
          </p:cNvSpPr>
          <p:nvPr>
            <p:ph type="ftr" sz="quarter" idx="9"/>
          </p:nvPr>
        </p:nvSpPr>
        <p:spPr/>
        <p:txBody>
          <a:bodyPr/>
          <a:lstStyle>
            <a:lvl1pPr>
              <a:defRPr/>
            </a:lvl1pPr>
          </a:lstStyle>
          <a:p>
            <a:pPr lvl="0"/>
            <a:r>
              <a:rPr lang="en-GB"/>
              <a:t>Add a footer</a:t>
            </a:r>
          </a:p>
        </p:txBody>
      </p:sp>
      <p:sp>
        <p:nvSpPr>
          <p:cNvPr id="9" name="Slide Number Placeholder 5">
            <a:extLst>
              <a:ext uri="{FF2B5EF4-FFF2-40B4-BE49-F238E27FC236}">
                <a16:creationId xmlns:a16="http://schemas.microsoft.com/office/drawing/2014/main" id="{9BB96843-F4EF-B712-29F8-CCA81EFF4219}"/>
              </a:ext>
            </a:extLst>
          </p:cNvPr>
          <p:cNvSpPr txBox="1">
            <a:spLocks noGrp="1"/>
          </p:cNvSpPr>
          <p:nvPr>
            <p:ph type="sldNum" sz="quarter" idx="8"/>
          </p:nvPr>
        </p:nvSpPr>
        <p:spPr/>
        <p:txBody>
          <a:bodyPr/>
          <a:lstStyle>
            <a:lvl1pPr>
              <a:defRPr/>
            </a:lvl1pPr>
          </a:lstStyle>
          <a:p>
            <a:pPr lvl="0"/>
            <a:fld id="{55349CBA-FB07-4F46-8CEB-F1D968CE7CF9}" type="slidenum">
              <a:t>‹#›</a:t>
            </a:fld>
            <a:endParaRPr lang="en-GB"/>
          </a:p>
        </p:txBody>
      </p:sp>
    </p:spTree>
    <p:extLst>
      <p:ext uri="{BB962C8B-B14F-4D97-AF65-F5344CB8AC3E}">
        <p14:creationId xmlns:p14="http://schemas.microsoft.com/office/powerpoint/2010/main" val="32114628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2D86-568B-A65D-954D-4B7FAE8E153D}"/>
              </a:ext>
            </a:extLst>
          </p:cNvPr>
          <p:cNvSpPr txBox="1">
            <a:spLocks noGrp="1"/>
          </p:cNvSpPr>
          <p:nvPr>
            <p:ph type="title"/>
          </p:nvPr>
        </p:nvSpPr>
        <p:spPr/>
        <p:txBody>
          <a:bodyPr/>
          <a:lstStyle>
            <a:lvl1pPr>
              <a:defRPr lang="en-GB"/>
            </a:lvl1pPr>
          </a:lstStyle>
          <a:p>
            <a:pPr lvl="0"/>
            <a:r>
              <a:rPr lang="en-GB"/>
              <a:t>Click to edit page title</a:t>
            </a:r>
          </a:p>
        </p:txBody>
      </p:sp>
      <p:sp>
        <p:nvSpPr>
          <p:cNvPr id="3" name="Subtitle 2">
            <a:extLst>
              <a:ext uri="{FF2B5EF4-FFF2-40B4-BE49-F238E27FC236}">
                <a16:creationId xmlns:a16="http://schemas.microsoft.com/office/drawing/2014/main" id="{7336D4DE-A8F7-946D-3994-D7C65C138219}"/>
              </a:ext>
            </a:extLst>
          </p:cNvPr>
          <p:cNvSpPr txBox="1">
            <a:spLocks noGrp="1"/>
          </p:cNvSpPr>
          <p:nvPr>
            <p:ph type="body" idx="4294967295"/>
          </p:nvPr>
        </p:nvSpPr>
        <p:spPr>
          <a:xfrm>
            <a:off x="431797" y="1007997"/>
            <a:ext cx="9198114" cy="359999"/>
          </a:xfrm>
        </p:spPr>
        <p:txBody>
          <a:bodyPr/>
          <a:lstStyle>
            <a:lvl1pPr marL="0" indent="0">
              <a:buNone/>
              <a:defRPr lang="en-GB" i="1"/>
            </a:lvl1pPr>
          </a:lstStyle>
          <a:p>
            <a:pPr lvl="0"/>
            <a:r>
              <a:rPr lang="en-GB"/>
              <a:t>Subtitle</a:t>
            </a:r>
          </a:p>
        </p:txBody>
      </p:sp>
      <p:sp>
        <p:nvSpPr>
          <p:cNvPr id="4" name="Footer Placeholder 2">
            <a:extLst>
              <a:ext uri="{FF2B5EF4-FFF2-40B4-BE49-F238E27FC236}">
                <a16:creationId xmlns:a16="http://schemas.microsoft.com/office/drawing/2014/main" id="{BAF64CDA-BB9C-6D70-08BA-ED4670A5AE83}"/>
              </a:ext>
            </a:extLst>
          </p:cNvPr>
          <p:cNvSpPr txBox="1">
            <a:spLocks noGrp="1"/>
          </p:cNvSpPr>
          <p:nvPr>
            <p:ph type="ftr" sz="quarter" idx="9"/>
          </p:nvPr>
        </p:nvSpPr>
        <p:spPr/>
        <p:txBody>
          <a:bodyPr/>
          <a:lstStyle>
            <a:lvl1pPr>
              <a:defRPr/>
            </a:lvl1pPr>
          </a:lstStyle>
          <a:p>
            <a:pPr lvl="0"/>
            <a:r>
              <a:rPr lang="en-GB"/>
              <a:t>Add a footer</a:t>
            </a:r>
          </a:p>
        </p:txBody>
      </p:sp>
      <p:sp>
        <p:nvSpPr>
          <p:cNvPr id="5" name="Slide Number Placeholder 3">
            <a:extLst>
              <a:ext uri="{FF2B5EF4-FFF2-40B4-BE49-F238E27FC236}">
                <a16:creationId xmlns:a16="http://schemas.microsoft.com/office/drawing/2014/main" id="{395FE7C4-AB06-0280-2D01-86752E530F5B}"/>
              </a:ext>
            </a:extLst>
          </p:cNvPr>
          <p:cNvSpPr txBox="1">
            <a:spLocks noGrp="1"/>
          </p:cNvSpPr>
          <p:nvPr>
            <p:ph type="sldNum" sz="quarter" idx="8"/>
          </p:nvPr>
        </p:nvSpPr>
        <p:spPr/>
        <p:txBody>
          <a:bodyPr/>
          <a:lstStyle>
            <a:lvl1pPr>
              <a:defRPr/>
            </a:lvl1pPr>
          </a:lstStyle>
          <a:p>
            <a:pPr lvl="0"/>
            <a:fld id="{02550C29-0593-4A16-8C72-CC85E1592241}" type="slidenum">
              <a:t>‹#›</a:t>
            </a:fld>
            <a:endParaRPr lang="en-GB"/>
          </a:p>
        </p:txBody>
      </p:sp>
    </p:spTree>
    <p:extLst>
      <p:ext uri="{BB962C8B-B14F-4D97-AF65-F5344CB8AC3E}">
        <p14:creationId xmlns:p14="http://schemas.microsoft.com/office/powerpoint/2010/main" val="27255802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rge Photo">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3C9F2CF7-460E-F75C-6969-41D9884D10FD}"/>
              </a:ext>
            </a:extLst>
          </p:cNvPr>
          <p:cNvSpPr txBox="1">
            <a:spLocks noGrp="1"/>
          </p:cNvSpPr>
          <p:nvPr>
            <p:ph type="pic" idx="4294967295"/>
          </p:nvPr>
        </p:nvSpPr>
        <p:spPr>
          <a:xfrm>
            <a:off x="6299201" y="431999"/>
            <a:ext cx="5472117" cy="5759247"/>
          </a:xfrm>
          <a:solidFill>
            <a:srgbClr val="404040"/>
          </a:solidFill>
        </p:spPr>
        <p:txBody>
          <a:bodyPr anchor="ctr" anchorCtr="1"/>
          <a:lstStyle>
            <a:lvl1pPr marL="0" indent="0" algn="ctr">
              <a:buNone/>
              <a:defRPr lang="en-GB" sz="1200" i="1">
                <a:solidFill>
                  <a:srgbClr val="FFFFFF"/>
                </a:solidFill>
                <a:latin typeface="Times New Roman" pitchFamily="18"/>
                <a:cs typeface="Times New Roman" pitchFamily="18"/>
              </a:defRPr>
            </a:lvl1pPr>
          </a:lstStyle>
          <a:p>
            <a:pPr lvl="0"/>
            <a:r>
              <a:rPr lang="en-GB"/>
              <a:t>Insert or Drag &amp; Drop your photo</a:t>
            </a:r>
          </a:p>
        </p:txBody>
      </p:sp>
      <p:sp>
        <p:nvSpPr>
          <p:cNvPr id="3" name="Content Placeholder 2">
            <a:extLst>
              <a:ext uri="{FF2B5EF4-FFF2-40B4-BE49-F238E27FC236}">
                <a16:creationId xmlns:a16="http://schemas.microsoft.com/office/drawing/2014/main" id="{3E60BCEF-F272-55B7-3204-3A73640CACA9}"/>
              </a:ext>
            </a:extLst>
          </p:cNvPr>
          <p:cNvSpPr txBox="1">
            <a:spLocks noGrp="1"/>
          </p:cNvSpPr>
          <p:nvPr>
            <p:ph idx="4294967295"/>
          </p:nvPr>
        </p:nvSpPr>
        <p:spPr>
          <a:xfrm>
            <a:off x="3875309" y="5096627"/>
            <a:ext cx="2028687" cy="1094619"/>
          </a:xfrm>
        </p:spPr>
        <p:txBody>
          <a:bodyPr anchor="b"/>
          <a:lstStyle>
            <a:lvl1pPr marL="0" indent="0" algn="r">
              <a:buNone/>
              <a:defRPr lang="en-GB" i="1"/>
            </a:lvl1pPr>
          </a:lstStyle>
          <a:p>
            <a:pPr lvl="0"/>
            <a:r>
              <a:rPr lang="en-GB"/>
              <a:t>Enter your caption</a:t>
            </a:r>
          </a:p>
        </p:txBody>
      </p:sp>
      <p:sp>
        <p:nvSpPr>
          <p:cNvPr id="4" name="Footer Placeholder 3">
            <a:extLst>
              <a:ext uri="{FF2B5EF4-FFF2-40B4-BE49-F238E27FC236}">
                <a16:creationId xmlns:a16="http://schemas.microsoft.com/office/drawing/2014/main" id="{E2CE530A-DC79-0C62-BD00-8A6F60F9D9B3}"/>
              </a:ext>
            </a:extLst>
          </p:cNvPr>
          <p:cNvSpPr txBox="1">
            <a:spLocks noGrp="1"/>
          </p:cNvSpPr>
          <p:nvPr>
            <p:ph type="ftr" sz="quarter" idx="9"/>
          </p:nvPr>
        </p:nvSpPr>
        <p:spPr/>
        <p:txBody>
          <a:bodyPr/>
          <a:lstStyle>
            <a:lvl1pPr>
              <a:defRPr/>
            </a:lvl1pPr>
          </a:lstStyle>
          <a:p>
            <a:pPr lvl="0"/>
            <a:r>
              <a:rPr lang="en-GB"/>
              <a:t>Add a footer</a:t>
            </a:r>
          </a:p>
        </p:txBody>
      </p:sp>
      <p:sp>
        <p:nvSpPr>
          <p:cNvPr id="5" name="Slide Number Placeholder 1">
            <a:extLst>
              <a:ext uri="{FF2B5EF4-FFF2-40B4-BE49-F238E27FC236}">
                <a16:creationId xmlns:a16="http://schemas.microsoft.com/office/drawing/2014/main" id="{0D32F43E-FCD4-FAA7-D828-726F1CD60F48}"/>
              </a:ext>
            </a:extLst>
          </p:cNvPr>
          <p:cNvSpPr txBox="1">
            <a:spLocks noGrp="1"/>
          </p:cNvSpPr>
          <p:nvPr>
            <p:ph type="sldNum" sz="quarter" idx="8"/>
          </p:nvPr>
        </p:nvSpPr>
        <p:spPr/>
        <p:txBody>
          <a:bodyPr/>
          <a:lstStyle>
            <a:lvl1pPr>
              <a:defRPr/>
            </a:lvl1pPr>
          </a:lstStyle>
          <a:p>
            <a:pPr lvl="0"/>
            <a:fld id="{D12FF307-C585-4F15-A61F-36B71974E13E}" type="slidenum">
              <a:t>‹#›</a:t>
            </a:fld>
            <a:endParaRPr lang="en-GB"/>
          </a:p>
        </p:txBody>
      </p:sp>
      <p:sp>
        <p:nvSpPr>
          <p:cNvPr id="6" name="Title 4">
            <a:extLst>
              <a:ext uri="{FF2B5EF4-FFF2-40B4-BE49-F238E27FC236}">
                <a16:creationId xmlns:a16="http://schemas.microsoft.com/office/drawing/2014/main" id="{EDE650DB-D471-CA1A-29DC-250782969756}"/>
              </a:ext>
            </a:extLst>
          </p:cNvPr>
          <p:cNvSpPr txBox="1">
            <a:spLocks noGrp="1"/>
          </p:cNvSpPr>
          <p:nvPr>
            <p:ph type="title"/>
          </p:nvPr>
        </p:nvSpPr>
        <p:spPr/>
        <p:txBody>
          <a:bodyPr/>
          <a:lstStyle>
            <a:lvl1pPr>
              <a:defRPr/>
            </a:lvl1pPr>
          </a:lstStyle>
          <a:p>
            <a:pPr lvl="0"/>
            <a:r>
              <a:rPr lang="en-US"/>
              <a:t>Click to edit Master title style</a:t>
            </a:r>
            <a:endParaRPr lang="en-GB"/>
          </a:p>
        </p:txBody>
      </p:sp>
    </p:spTree>
    <p:extLst>
      <p:ext uri="{BB962C8B-B14F-4D97-AF65-F5344CB8AC3E}">
        <p14:creationId xmlns:p14="http://schemas.microsoft.com/office/powerpoint/2010/main" val="28041446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A558-33AA-BB9A-4DAE-71C1FD899F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827F9E-E9D5-1A35-61C6-7BD202677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C261BE-6FB5-17B4-8F40-0FD2A501FBCC}"/>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5" name="Footer Placeholder 4">
            <a:extLst>
              <a:ext uri="{FF2B5EF4-FFF2-40B4-BE49-F238E27FC236}">
                <a16:creationId xmlns:a16="http://schemas.microsoft.com/office/drawing/2014/main" id="{69C38E39-59D1-C5CF-34F0-BC0A2FF9E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33ECE-0A06-F0D5-69D2-A6CDFCBD6F8A}"/>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300679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4AEC-568C-9819-2F14-2A371844A0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70C133-7F2D-81CF-57AA-8514CE121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F0543-3480-DDD6-0DF5-8E09F9C90799}"/>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5" name="Footer Placeholder 4">
            <a:extLst>
              <a:ext uri="{FF2B5EF4-FFF2-40B4-BE49-F238E27FC236}">
                <a16:creationId xmlns:a16="http://schemas.microsoft.com/office/drawing/2014/main" id="{5C9DF664-3B31-B264-F3F4-C141BFFE2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9371B4-00F4-D608-8E88-B1748E8DF882}"/>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170087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DEFD-29A2-C758-6EDE-DA8241AE33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BB9A52-A2DE-B34C-59CD-AA2E38839B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DD2156-3FBC-0D57-B732-9E9D23EF6D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8DF0CE-5EF8-CC0F-AECA-59442F69BBFC}"/>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6" name="Footer Placeholder 5">
            <a:extLst>
              <a:ext uri="{FF2B5EF4-FFF2-40B4-BE49-F238E27FC236}">
                <a16:creationId xmlns:a16="http://schemas.microsoft.com/office/drawing/2014/main" id="{35CE5535-E4B2-5EF7-3A0A-BE49829ED8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8A604D-15AC-D456-AADD-A5991FC66336}"/>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343419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1E7F-3162-50E2-7F37-308360027D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C8C3FF-FE04-BC2F-6F74-712D142DF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836406-C1A8-0DA1-ACEC-B2BF599650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E9AFC9-1DE8-8848-0C52-CD7BE4BAA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306B7A-E963-E0FA-465D-63FA50080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7C89CE-1149-2EA9-E0F1-909608337A96}"/>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8" name="Footer Placeholder 7">
            <a:extLst>
              <a:ext uri="{FF2B5EF4-FFF2-40B4-BE49-F238E27FC236}">
                <a16:creationId xmlns:a16="http://schemas.microsoft.com/office/drawing/2014/main" id="{893925B3-C522-DD25-657F-6B55E9B0EF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823D3B-D181-6201-7D86-F5F5ABD50EA7}"/>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387426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76AD-BC4A-1BE2-CF6F-3B93065D70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AF166-56B3-40D4-F6F8-C466692678AC}"/>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4" name="Footer Placeholder 3">
            <a:extLst>
              <a:ext uri="{FF2B5EF4-FFF2-40B4-BE49-F238E27FC236}">
                <a16:creationId xmlns:a16="http://schemas.microsoft.com/office/drawing/2014/main" id="{9E0C00D5-13F3-CB3C-9389-353A1F5984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8FE82E-A0C7-6C59-4EB8-C1B4723B3E8E}"/>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209830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85101-9E9E-9546-EACF-EB68364E4253}"/>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3" name="Footer Placeholder 2">
            <a:extLst>
              <a:ext uri="{FF2B5EF4-FFF2-40B4-BE49-F238E27FC236}">
                <a16:creationId xmlns:a16="http://schemas.microsoft.com/office/drawing/2014/main" id="{63870768-BC66-0C90-E0F0-6F2A6F2C8E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5C611F-1E10-4443-4CEC-3CE08E7B09B3}"/>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88366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72C4-5AE0-A177-0BC2-A4B660760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A97585-E4F1-D9CA-83EF-6D2C3A2CC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054CD7-C6C6-BA85-96A5-8F9FB8206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8B843-1659-A558-27BF-991E6E8EC885}"/>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6" name="Footer Placeholder 5">
            <a:extLst>
              <a:ext uri="{FF2B5EF4-FFF2-40B4-BE49-F238E27FC236}">
                <a16:creationId xmlns:a16="http://schemas.microsoft.com/office/drawing/2014/main" id="{80F8CC73-EFC3-75B4-97F0-A37EC9F618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7BFBC-426E-BF5C-6FD0-BD8AD16E50B7}"/>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380511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9A13-61C6-BA48-F638-B8AF39DE7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116109-137A-9975-506E-1BD752CC3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48963E-E510-6670-79C8-071DAC0271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EEB0D-8CD5-E44A-C042-97027C4746FD}"/>
              </a:ext>
            </a:extLst>
          </p:cNvPr>
          <p:cNvSpPr>
            <a:spLocks noGrp="1"/>
          </p:cNvSpPr>
          <p:nvPr>
            <p:ph type="dt" sz="half" idx="10"/>
          </p:nvPr>
        </p:nvSpPr>
        <p:spPr/>
        <p:txBody>
          <a:bodyPr/>
          <a:lstStyle/>
          <a:p>
            <a:fld id="{DDBE2BA3-4ECC-48A1-BA21-3D04CC6C9086}" type="datetimeFigureOut">
              <a:rPr lang="en-GB" smtClean="0"/>
              <a:t>11/10/2024</a:t>
            </a:fld>
            <a:endParaRPr lang="en-GB"/>
          </a:p>
        </p:txBody>
      </p:sp>
      <p:sp>
        <p:nvSpPr>
          <p:cNvPr id="6" name="Footer Placeholder 5">
            <a:extLst>
              <a:ext uri="{FF2B5EF4-FFF2-40B4-BE49-F238E27FC236}">
                <a16:creationId xmlns:a16="http://schemas.microsoft.com/office/drawing/2014/main" id="{DC909DA2-CC49-5ACA-5FFE-410D74A2D1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F2B903-C4D9-8069-E4F2-6D99F7BAF31C}"/>
              </a:ext>
            </a:extLst>
          </p:cNvPr>
          <p:cNvSpPr>
            <a:spLocks noGrp="1"/>
          </p:cNvSpPr>
          <p:nvPr>
            <p:ph type="sldNum" sz="quarter" idx="12"/>
          </p:nvPr>
        </p:nvSpPr>
        <p:spPr/>
        <p:txBody>
          <a:bodyPr/>
          <a:lstStyle/>
          <a:p>
            <a:fld id="{AE07B29F-098C-4579-9490-12D33D3A36C7}" type="slidenum">
              <a:rPr lang="en-GB" smtClean="0"/>
              <a:t>‹#›</a:t>
            </a:fld>
            <a:endParaRPr lang="en-GB"/>
          </a:p>
        </p:txBody>
      </p:sp>
    </p:spTree>
    <p:extLst>
      <p:ext uri="{BB962C8B-B14F-4D97-AF65-F5344CB8AC3E}">
        <p14:creationId xmlns:p14="http://schemas.microsoft.com/office/powerpoint/2010/main" val="39245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860C6-BA16-37C2-55F2-D30AA522B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2D4700-7398-4B19-46BC-8E7D487265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BD349-05F2-936D-79C8-B8B6D16613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E2BA3-4ECC-48A1-BA21-3D04CC6C9086}" type="datetimeFigureOut">
              <a:rPr lang="en-GB" smtClean="0"/>
              <a:t>11/10/2024</a:t>
            </a:fld>
            <a:endParaRPr lang="en-GB"/>
          </a:p>
        </p:txBody>
      </p:sp>
      <p:sp>
        <p:nvSpPr>
          <p:cNvPr id="5" name="Footer Placeholder 4">
            <a:extLst>
              <a:ext uri="{FF2B5EF4-FFF2-40B4-BE49-F238E27FC236}">
                <a16:creationId xmlns:a16="http://schemas.microsoft.com/office/drawing/2014/main" id="{5458A186-DBD6-EB57-4923-41B6D5102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18F4E8-D5E9-408E-7D58-C0093EB4F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7B29F-098C-4579-9490-12D33D3A36C7}" type="slidenum">
              <a:rPr lang="en-GB" smtClean="0"/>
              <a:t>‹#›</a:t>
            </a:fld>
            <a:endParaRPr lang="en-GB"/>
          </a:p>
        </p:txBody>
      </p:sp>
    </p:spTree>
    <p:extLst>
      <p:ext uri="{BB962C8B-B14F-4D97-AF65-F5344CB8AC3E}">
        <p14:creationId xmlns:p14="http://schemas.microsoft.com/office/powerpoint/2010/main" val="169487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mailto:Charlotte.Roberts@nef.org.uk"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869DBF-2432-4CEC-9F8E-09B8ACCDC06F}"/>
              </a:ext>
            </a:extLst>
          </p:cNvPr>
          <p:cNvGrpSpPr/>
          <p:nvPr/>
        </p:nvGrpSpPr>
        <p:grpSpPr>
          <a:xfrm>
            <a:off x="870306" y="1973840"/>
            <a:ext cx="8774727" cy="2912963"/>
            <a:chOff x="1305459" y="3530536"/>
            <a:chExt cx="13162090" cy="4369444"/>
          </a:xfrm>
        </p:grpSpPr>
        <p:sp>
          <p:nvSpPr>
            <p:cNvPr id="4" name="TextBox 4"/>
            <p:cNvSpPr txBox="1"/>
            <p:nvPr/>
          </p:nvSpPr>
          <p:spPr>
            <a:xfrm>
              <a:off x="1305459" y="3530536"/>
              <a:ext cx="13162090" cy="461666"/>
            </a:xfrm>
            <a:prstGeom prst="rect">
              <a:avLst/>
            </a:prstGeom>
          </p:spPr>
          <p:txBody>
            <a:bodyPr lIns="0" tIns="0" rIns="0" bIns="0" rtlCol="0" anchor="t">
              <a:spAutoFit/>
            </a:bodyPr>
            <a:lstStyle/>
            <a:p>
              <a:pPr>
                <a:lnSpc>
                  <a:spcPts val="2400"/>
                </a:lnSpc>
              </a:pPr>
              <a:r>
                <a:rPr lang="en-US" sz="2000" spc="200">
                  <a:solidFill>
                    <a:srgbClr val="222222"/>
                  </a:solidFill>
                  <a:latin typeface="Glacial Indifference" panose="020B0604020202020204" charset="0"/>
                </a:rPr>
                <a:t>The National Energy Foundation</a:t>
              </a:r>
            </a:p>
          </p:txBody>
        </p:sp>
        <p:sp>
          <p:nvSpPr>
            <p:cNvPr id="5" name="TextBox 5"/>
            <p:cNvSpPr txBox="1"/>
            <p:nvPr/>
          </p:nvSpPr>
          <p:spPr>
            <a:xfrm>
              <a:off x="1305459" y="4322568"/>
              <a:ext cx="13162090" cy="2808461"/>
            </a:xfrm>
            <a:prstGeom prst="rect">
              <a:avLst/>
            </a:prstGeom>
          </p:spPr>
          <p:txBody>
            <a:bodyPr lIns="0" tIns="0" rIns="0" bIns="0" rtlCol="0" anchor="t">
              <a:spAutoFit/>
            </a:bodyPr>
            <a:lstStyle/>
            <a:p>
              <a:pPr>
                <a:lnSpc>
                  <a:spcPts val="7334"/>
                </a:lnSpc>
              </a:pPr>
              <a:r>
                <a:rPr lang="en-US" sz="7334" b="1" spc="183">
                  <a:solidFill>
                    <a:srgbClr val="FF2870"/>
                  </a:solidFill>
                  <a:latin typeface="Glacial Indifference Bold" panose="020B0604020202020204" charset="0"/>
                </a:rPr>
                <a:t>BETTER HOUSING BETTER HEALTH</a:t>
              </a:r>
            </a:p>
          </p:txBody>
        </p:sp>
        <p:sp>
          <p:nvSpPr>
            <p:cNvPr id="6" name="TextBox 6"/>
            <p:cNvSpPr txBox="1"/>
            <p:nvPr/>
          </p:nvSpPr>
          <p:spPr>
            <a:xfrm>
              <a:off x="1305459" y="7457550"/>
              <a:ext cx="13162090" cy="442430"/>
            </a:xfrm>
            <a:prstGeom prst="rect">
              <a:avLst/>
            </a:prstGeom>
          </p:spPr>
          <p:txBody>
            <a:bodyPr lIns="0" tIns="0" rIns="0" bIns="0" rtlCol="0" anchor="t">
              <a:spAutoFit/>
            </a:bodyPr>
            <a:lstStyle/>
            <a:p>
              <a:pPr>
                <a:lnSpc>
                  <a:spcPts val="2333"/>
                </a:lnSpc>
              </a:pPr>
              <a:r>
                <a:rPr lang="en-US" sz="2000" spc="93">
                  <a:solidFill>
                    <a:srgbClr val="222222"/>
                  </a:solidFill>
                  <a:latin typeface="Glacial Indifference" panose="020B0604020202020204" charset="0"/>
                </a:rPr>
                <a:t>The Warmth And Wellbeing Service</a:t>
              </a:r>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8400" y="381000"/>
            <a:ext cx="2937062" cy="2419053"/>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8400" y="4749929"/>
            <a:ext cx="2937062" cy="13946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3"/>
          <a:srcRect/>
          <a:stretch>
            <a:fillRect/>
          </a:stretch>
        </p:blipFill>
        <p:spPr>
          <a:xfrm>
            <a:off x="7846074" y="0"/>
            <a:ext cx="4719161" cy="6858000"/>
          </a:xfrm>
          <a:prstGeom prst="rect">
            <a:avLst/>
          </a:prstGeom>
        </p:spPr>
      </p:pic>
      <p:grpSp>
        <p:nvGrpSpPr>
          <p:cNvPr id="3" name="Group 2">
            <a:extLst>
              <a:ext uri="{FF2B5EF4-FFF2-40B4-BE49-F238E27FC236}">
                <a16:creationId xmlns:a16="http://schemas.microsoft.com/office/drawing/2014/main" id="{A2A0686F-6305-4D4D-BE2D-5578F8260392}"/>
              </a:ext>
            </a:extLst>
          </p:cNvPr>
          <p:cNvGrpSpPr/>
          <p:nvPr/>
        </p:nvGrpSpPr>
        <p:grpSpPr>
          <a:xfrm>
            <a:off x="-55281" y="772961"/>
            <a:ext cx="8269207" cy="756618"/>
            <a:chOff x="-192646" y="1823239"/>
            <a:chExt cx="12403810" cy="1134926"/>
          </a:xfrm>
        </p:grpSpPr>
        <p:sp>
          <p:nvSpPr>
            <p:cNvPr id="2" name="AutoShape 2"/>
            <p:cNvSpPr/>
            <p:nvPr/>
          </p:nvSpPr>
          <p:spPr>
            <a:xfrm flipV="1">
              <a:off x="533213" y="2784058"/>
              <a:ext cx="11126173" cy="68578"/>
            </a:xfrm>
            <a:prstGeom prst="rect">
              <a:avLst/>
            </a:prstGeom>
            <a:solidFill>
              <a:srgbClr val="FFE148"/>
            </a:solidFill>
          </p:spPr>
          <p:txBody>
            <a:bodyPr/>
            <a:lstStyle/>
            <a:p>
              <a:endParaRPr lang="en-GB" sz="1200"/>
            </a:p>
          </p:txBody>
        </p:sp>
        <p:sp>
          <p:nvSpPr>
            <p:cNvPr id="13" name="TextBox 13"/>
            <p:cNvSpPr txBox="1"/>
            <p:nvPr/>
          </p:nvSpPr>
          <p:spPr>
            <a:xfrm>
              <a:off x="-192646" y="1823239"/>
              <a:ext cx="12403810" cy="1134926"/>
            </a:xfrm>
            <a:prstGeom prst="rect">
              <a:avLst/>
            </a:prstGeom>
          </p:spPr>
          <p:txBody>
            <a:bodyPr wrap="square" lIns="0" tIns="0" rIns="0" bIns="0" rtlCol="0" anchor="t">
              <a:spAutoFit/>
            </a:bodyPr>
            <a:lstStyle/>
            <a:p>
              <a:pPr algn="ctr">
                <a:lnSpc>
                  <a:spcPts val="5867"/>
                </a:lnSpc>
              </a:pPr>
              <a:r>
                <a:rPr lang="en-US" sz="5200" b="1" spc="133" dirty="0">
                  <a:solidFill>
                    <a:srgbClr val="FF2870"/>
                  </a:solidFill>
                  <a:latin typeface="Glacial Indifference Bold"/>
                </a:rPr>
                <a:t>MAKING A REFERRAL</a:t>
              </a:r>
            </a:p>
          </p:txBody>
        </p:sp>
      </p:grpSp>
      <p:sp>
        <p:nvSpPr>
          <p:cNvPr id="17" name="TextBox 17"/>
          <p:cNvSpPr txBox="1"/>
          <p:nvPr/>
        </p:nvSpPr>
        <p:spPr>
          <a:xfrm>
            <a:off x="2427395" y="5831727"/>
            <a:ext cx="3392319" cy="395236"/>
          </a:xfrm>
          <a:prstGeom prst="rect">
            <a:avLst/>
          </a:prstGeom>
        </p:spPr>
        <p:txBody>
          <a:bodyPr lIns="0" tIns="0" rIns="0" bIns="0" rtlCol="0" anchor="t">
            <a:spAutoFit/>
          </a:bodyPr>
          <a:lstStyle/>
          <a:p>
            <a:pPr algn="ctr">
              <a:lnSpc>
                <a:spcPts val="3334"/>
              </a:lnSpc>
            </a:pPr>
            <a:r>
              <a:rPr lang="en-US" sz="2667" spc="133">
                <a:solidFill>
                  <a:srgbClr val="222222"/>
                </a:solidFill>
                <a:latin typeface="HK Grotesk Light Bold"/>
              </a:rPr>
              <a:t>@bhbhadvice</a:t>
            </a:r>
          </a:p>
        </p:txBody>
      </p:sp>
      <p:grpSp>
        <p:nvGrpSpPr>
          <p:cNvPr id="35" name="Group 34">
            <a:extLst>
              <a:ext uri="{FF2B5EF4-FFF2-40B4-BE49-F238E27FC236}">
                <a16:creationId xmlns:a16="http://schemas.microsoft.com/office/drawing/2014/main" id="{5DE2FFD2-03AC-4E25-B667-B58845A32BBA}"/>
              </a:ext>
            </a:extLst>
          </p:cNvPr>
          <p:cNvGrpSpPr/>
          <p:nvPr/>
        </p:nvGrpSpPr>
        <p:grpSpPr>
          <a:xfrm>
            <a:off x="1684608" y="2325300"/>
            <a:ext cx="4877893" cy="2638124"/>
            <a:chOff x="1665924" y="3530512"/>
            <a:chExt cx="7316839" cy="3957186"/>
          </a:xfrm>
        </p:grpSpPr>
        <p:pic>
          <p:nvPicPr>
            <p:cNvPr id="20" name="Graphic 19" descr="Telephone">
              <a:extLst>
                <a:ext uri="{FF2B5EF4-FFF2-40B4-BE49-F238E27FC236}">
                  <a16:creationId xmlns:a16="http://schemas.microsoft.com/office/drawing/2014/main" id="{D56EF269-7C52-42D4-8817-3A3064E2CF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5924" y="3530512"/>
              <a:ext cx="914400" cy="914400"/>
            </a:xfrm>
            <a:prstGeom prst="rect">
              <a:avLst/>
            </a:prstGeom>
          </p:spPr>
        </p:pic>
        <p:grpSp>
          <p:nvGrpSpPr>
            <p:cNvPr id="34" name="Group 33">
              <a:extLst>
                <a:ext uri="{FF2B5EF4-FFF2-40B4-BE49-F238E27FC236}">
                  <a16:creationId xmlns:a16="http://schemas.microsoft.com/office/drawing/2014/main" id="{0146D195-622A-4487-9123-140F9B8B79C3}"/>
                </a:ext>
              </a:extLst>
            </p:cNvPr>
            <p:cNvGrpSpPr/>
            <p:nvPr/>
          </p:nvGrpSpPr>
          <p:grpSpPr>
            <a:xfrm>
              <a:off x="1665924" y="3589509"/>
              <a:ext cx="7316839" cy="3898189"/>
              <a:chOff x="1665924" y="3589509"/>
              <a:chExt cx="7316839" cy="3898189"/>
            </a:xfrm>
          </p:grpSpPr>
          <p:sp>
            <p:nvSpPr>
              <p:cNvPr id="14" name="TextBox 14"/>
              <p:cNvSpPr txBox="1"/>
              <p:nvPr/>
            </p:nvSpPr>
            <p:spPr>
              <a:xfrm>
                <a:off x="3018163" y="3589509"/>
                <a:ext cx="5307933" cy="751936"/>
              </a:xfrm>
              <a:prstGeom prst="rect">
                <a:avLst/>
              </a:prstGeom>
            </p:spPr>
            <p:txBody>
              <a:bodyPr lIns="0" tIns="0" rIns="0" bIns="0" rtlCol="0" anchor="t">
                <a:spAutoFit/>
              </a:bodyPr>
              <a:lstStyle/>
              <a:p>
                <a:pPr algn="ctr">
                  <a:lnSpc>
                    <a:spcPts val="4167"/>
                  </a:lnSpc>
                </a:pPr>
                <a:r>
                  <a:rPr lang="en-US" sz="3334" spc="167" dirty="0">
                    <a:solidFill>
                      <a:srgbClr val="222222"/>
                    </a:solidFill>
                    <a:latin typeface="HK Grotesk Light Bold"/>
                  </a:rPr>
                  <a:t> 0800 107 0044</a:t>
                </a:r>
              </a:p>
            </p:txBody>
          </p:sp>
          <p:sp>
            <p:nvSpPr>
              <p:cNvPr id="15" name="TextBox 15"/>
              <p:cNvSpPr txBox="1"/>
              <p:nvPr/>
            </p:nvSpPr>
            <p:spPr>
              <a:xfrm>
                <a:off x="2470911" y="5042476"/>
                <a:ext cx="6511852" cy="751936"/>
              </a:xfrm>
              <a:prstGeom prst="rect">
                <a:avLst/>
              </a:prstGeom>
            </p:spPr>
            <p:txBody>
              <a:bodyPr lIns="0" tIns="0" rIns="0" bIns="0" rtlCol="0" anchor="t">
                <a:spAutoFit/>
              </a:bodyPr>
              <a:lstStyle/>
              <a:p>
                <a:pPr algn="ctr">
                  <a:lnSpc>
                    <a:spcPts val="4167"/>
                  </a:lnSpc>
                </a:pPr>
                <a:r>
                  <a:rPr lang="en-US" sz="3334" spc="167" dirty="0">
                    <a:solidFill>
                      <a:srgbClr val="222222"/>
                    </a:solidFill>
                    <a:latin typeface="HK Grotesk Light Bold"/>
                  </a:rPr>
                  <a:t> www.bhbh.org.uk</a:t>
                </a:r>
              </a:p>
            </p:txBody>
          </p:sp>
          <p:sp>
            <p:nvSpPr>
              <p:cNvPr id="16" name="TextBox 16"/>
              <p:cNvSpPr txBox="1"/>
              <p:nvPr/>
            </p:nvSpPr>
            <p:spPr>
              <a:xfrm>
                <a:off x="2580324" y="6635847"/>
                <a:ext cx="6402439" cy="751936"/>
              </a:xfrm>
              <a:prstGeom prst="rect">
                <a:avLst/>
              </a:prstGeom>
            </p:spPr>
            <p:txBody>
              <a:bodyPr lIns="0" tIns="0" rIns="0" bIns="0" rtlCol="0" anchor="t">
                <a:spAutoFit/>
              </a:bodyPr>
              <a:lstStyle/>
              <a:p>
                <a:pPr algn="ctr">
                  <a:lnSpc>
                    <a:spcPts val="4167"/>
                  </a:lnSpc>
                </a:pPr>
                <a:r>
                  <a:rPr lang="en-US" sz="3334" spc="167">
                    <a:solidFill>
                      <a:srgbClr val="222222"/>
                    </a:solidFill>
                    <a:latin typeface="HK Grotesk Light Bold"/>
                  </a:rPr>
                  <a:t> bhbh@nef.org.uk</a:t>
                </a:r>
              </a:p>
            </p:txBody>
          </p:sp>
          <p:pic>
            <p:nvPicPr>
              <p:cNvPr id="26" name="Graphic 25" descr="Computer">
                <a:extLst>
                  <a:ext uri="{FF2B5EF4-FFF2-40B4-BE49-F238E27FC236}">
                    <a16:creationId xmlns:a16="http://schemas.microsoft.com/office/drawing/2014/main" id="{2893BB57-DC95-434B-9CDA-B1DB3DF89A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5924" y="4966275"/>
                <a:ext cx="914400" cy="914400"/>
              </a:xfrm>
              <a:prstGeom prst="rect">
                <a:avLst/>
              </a:prstGeom>
            </p:spPr>
          </p:pic>
          <p:pic>
            <p:nvPicPr>
              <p:cNvPr id="30" name="Graphic 29" descr="Envelope">
                <a:extLst>
                  <a:ext uri="{FF2B5EF4-FFF2-40B4-BE49-F238E27FC236}">
                    <a16:creationId xmlns:a16="http://schemas.microsoft.com/office/drawing/2014/main" id="{119209DB-4EA9-4129-B447-3546D4F644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5924" y="6573298"/>
                <a:ext cx="914400" cy="914400"/>
              </a:xfrm>
              <a:prstGeom prst="rect">
                <a:avLst/>
              </a:prstGeom>
            </p:spPr>
          </p:pic>
        </p:grpSp>
      </p:grpSp>
      <p:pic>
        <p:nvPicPr>
          <p:cNvPr id="31" name="Picture 30">
            <a:extLst>
              <a:ext uri="{FF2B5EF4-FFF2-40B4-BE49-F238E27FC236}">
                <a16:creationId xmlns:a16="http://schemas.microsoft.com/office/drawing/2014/main" id="{AE7F8410-DA31-40BB-B6EF-69BFF8D48200}"/>
              </a:ext>
            </a:extLst>
          </p:cNvPr>
          <p:cNvPicPr>
            <a:picLocks noChangeAspect="1"/>
          </p:cNvPicPr>
          <p:nvPr/>
        </p:nvPicPr>
        <p:blipFill>
          <a:blip r:embed="rId10"/>
          <a:stretch>
            <a:fillRect/>
          </a:stretch>
        </p:blipFill>
        <p:spPr>
          <a:xfrm>
            <a:off x="2235200" y="5788788"/>
            <a:ext cx="635000" cy="520700"/>
          </a:xfrm>
          <a:prstGeom prst="rect">
            <a:avLst/>
          </a:prstGeom>
        </p:spPr>
      </p:pic>
      <p:pic>
        <p:nvPicPr>
          <p:cNvPr id="32" name="Picture 31">
            <a:extLst>
              <a:ext uri="{FF2B5EF4-FFF2-40B4-BE49-F238E27FC236}">
                <a16:creationId xmlns:a16="http://schemas.microsoft.com/office/drawing/2014/main" id="{B05B0D7B-C0F0-4A13-BCC3-1C1731FEFF06}"/>
              </a:ext>
            </a:extLst>
          </p:cNvPr>
          <p:cNvPicPr>
            <a:picLocks noChangeAspect="1"/>
          </p:cNvPicPr>
          <p:nvPr/>
        </p:nvPicPr>
        <p:blipFill>
          <a:blip r:embed="rId11"/>
          <a:stretch>
            <a:fillRect/>
          </a:stretch>
        </p:blipFill>
        <p:spPr>
          <a:xfrm>
            <a:off x="5366785" y="5731638"/>
            <a:ext cx="647700" cy="577850"/>
          </a:xfrm>
          <a:prstGeom prst="rect">
            <a:avLst/>
          </a:prstGeom>
        </p:spPr>
      </p:pic>
      <p:sp>
        <p:nvSpPr>
          <p:cNvPr id="33" name="Rectangle 32">
            <a:extLst>
              <a:ext uri="{FF2B5EF4-FFF2-40B4-BE49-F238E27FC236}">
                <a16:creationId xmlns:a16="http://schemas.microsoft.com/office/drawing/2014/main" id="{D40A2AC3-4E03-48C1-832B-66106289F31E}"/>
              </a:ext>
            </a:extLst>
          </p:cNvPr>
          <p:cNvSpPr/>
          <p:nvPr/>
        </p:nvSpPr>
        <p:spPr>
          <a:xfrm>
            <a:off x="7721600" y="0"/>
            <a:ext cx="562251" cy="698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descr="Wood piece cut through the middle">
            <a:extLst>
              <a:ext uri="{FF2B5EF4-FFF2-40B4-BE49-F238E27FC236}">
                <a16:creationId xmlns:a16="http://schemas.microsoft.com/office/drawing/2014/main" id="{A478F19A-21D5-EFC6-7100-BA8523955A32}"/>
              </a:ext>
            </a:extLst>
          </p:cNvPr>
          <p:cNvPicPr>
            <a:picLocks noGrp="1" noChangeAspect="1"/>
          </p:cNvPicPr>
          <p:nvPr>
            <p:ph type="pic" idx="4294967295"/>
          </p:nvPr>
        </p:nvPicPr>
        <p:blipFill>
          <a:blip r:embed="rId3"/>
          <a:srcRect/>
          <a:stretch>
            <a:fillRect/>
          </a:stretch>
        </p:blipFill>
        <p:spPr>
          <a:xfrm>
            <a:off x="9980474" y="0"/>
            <a:ext cx="2211522" cy="6858000"/>
          </a:xfrm>
          <a:solidFill>
            <a:srgbClr val="F2F2F2"/>
          </a:solidFill>
        </p:spPr>
      </p:pic>
      <p:sp>
        <p:nvSpPr>
          <p:cNvPr id="3" name="Title 2">
            <a:extLst>
              <a:ext uri="{FF2B5EF4-FFF2-40B4-BE49-F238E27FC236}">
                <a16:creationId xmlns:a16="http://schemas.microsoft.com/office/drawing/2014/main" id="{AC20F361-7A4E-1987-4A0F-8FDD5BE20EF3}"/>
              </a:ext>
            </a:extLst>
          </p:cNvPr>
          <p:cNvSpPr txBox="1">
            <a:spLocks noGrp="1"/>
          </p:cNvSpPr>
          <p:nvPr>
            <p:ph type="title"/>
          </p:nvPr>
        </p:nvSpPr>
        <p:spPr>
          <a:xfrm>
            <a:off x="1995952" y="2187674"/>
            <a:ext cx="5679841" cy="1324947"/>
          </a:xfrm>
        </p:spPr>
        <p:txBody>
          <a:bodyPr/>
          <a:lstStyle/>
          <a:p>
            <a:pPr lvl="0"/>
            <a:r>
              <a:rPr lang="en-GB"/>
              <a:t> </a:t>
            </a:r>
            <a:r>
              <a:rPr lang="en-GB">
                <a:latin typeface="Abadi" pitchFamily="34"/>
              </a:rPr>
              <a:t>Supplier Network </a:t>
            </a:r>
          </a:p>
        </p:txBody>
      </p:sp>
      <p:sp>
        <p:nvSpPr>
          <p:cNvPr id="4" name="Subtitle 3">
            <a:extLst>
              <a:ext uri="{FF2B5EF4-FFF2-40B4-BE49-F238E27FC236}">
                <a16:creationId xmlns:a16="http://schemas.microsoft.com/office/drawing/2014/main" id="{F4A8647B-63BC-85BD-68BA-F2D1E3D4D1DD}"/>
              </a:ext>
            </a:extLst>
          </p:cNvPr>
          <p:cNvSpPr txBox="1">
            <a:spLocks noGrp="1"/>
          </p:cNvSpPr>
          <p:nvPr>
            <p:ph type="subTitle" idx="4294967295"/>
          </p:nvPr>
        </p:nvSpPr>
        <p:spPr>
          <a:xfrm>
            <a:off x="7675793" y="5341010"/>
            <a:ext cx="1496196" cy="677241"/>
          </a:xfrm>
          <a:solidFill>
            <a:srgbClr val="000000"/>
          </a:solidFill>
        </p:spPr>
        <p:txBody>
          <a:bodyPr lIns="251999" anchor="ctr"/>
          <a:lstStyle/>
          <a:p>
            <a:pPr marL="0" lvl="0" indent="0">
              <a:lnSpc>
                <a:spcPct val="80000"/>
              </a:lnSpc>
              <a:buNone/>
            </a:pPr>
            <a:r>
              <a:rPr lang="en-GB" sz="2400" i="1">
                <a:solidFill>
                  <a:srgbClr val="FFFFFF"/>
                </a:solidFill>
                <a:latin typeface="Times New Roman" pitchFamily="18"/>
                <a:cs typeface="Times New Roman" pitchFamily="18"/>
              </a:rPr>
              <a:t>ECO4 Flex </a:t>
            </a:r>
          </a:p>
        </p:txBody>
      </p:sp>
      <p:pic>
        <p:nvPicPr>
          <p:cNvPr id="5" name="Picture 1">
            <a:extLst>
              <a:ext uri="{FF2B5EF4-FFF2-40B4-BE49-F238E27FC236}">
                <a16:creationId xmlns:a16="http://schemas.microsoft.com/office/drawing/2014/main" id="{DF4C21B3-3AEE-25F7-A42F-FDE844E9D6C7}"/>
              </a:ext>
            </a:extLst>
          </p:cNvPr>
          <p:cNvPicPr>
            <a:picLocks noChangeAspect="1"/>
          </p:cNvPicPr>
          <p:nvPr/>
        </p:nvPicPr>
        <p:blipFill>
          <a:blip r:embed="rId4"/>
          <a:stretch>
            <a:fillRect/>
          </a:stretch>
        </p:blipFill>
        <p:spPr>
          <a:xfrm>
            <a:off x="286984" y="413555"/>
            <a:ext cx="2845448" cy="1023350"/>
          </a:xfrm>
          <a:prstGeom prst="rect">
            <a:avLst/>
          </a:prstGeom>
          <a:noFill/>
          <a:ln cap="flat">
            <a:noFill/>
          </a:ln>
        </p:spPr>
      </p:pic>
      <p:sp>
        <p:nvSpPr>
          <p:cNvPr id="6" name="TextBox 5">
            <a:extLst>
              <a:ext uri="{FF2B5EF4-FFF2-40B4-BE49-F238E27FC236}">
                <a16:creationId xmlns:a16="http://schemas.microsoft.com/office/drawing/2014/main" id="{BE9A5DBC-3120-1F3B-A8C6-335F074E27E6}"/>
              </a:ext>
            </a:extLst>
          </p:cNvPr>
          <p:cNvSpPr txBox="1"/>
          <p:nvPr/>
        </p:nvSpPr>
        <p:spPr>
          <a:xfrm>
            <a:off x="3132432" y="4670325"/>
            <a:ext cx="361249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1" u="none" strike="noStrike" kern="1200" cap="none" spc="0" baseline="0" dirty="0">
                <a:solidFill>
                  <a:srgbClr val="FF0000"/>
                </a:solidFill>
                <a:uFillTx/>
                <a:latin typeface="Bodoni MT" pitchFamily="18"/>
              </a:rPr>
              <a:t>By Mary Bona – Project Manager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descr="Abstract architecture polygon">
            <a:extLst>
              <a:ext uri="{FF2B5EF4-FFF2-40B4-BE49-F238E27FC236}">
                <a16:creationId xmlns:a16="http://schemas.microsoft.com/office/drawing/2014/main" id="{04F0DA93-7FB7-E084-0537-BD0A1C511221}"/>
              </a:ext>
            </a:extLst>
          </p:cNvPr>
          <p:cNvPicPr>
            <a:picLocks noGrp="1" noChangeAspect="1"/>
          </p:cNvPicPr>
          <p:nvPr>
            <p:ph type="pic" idx="4294967295"/>
          </p:nvPr>
        </p:nvPicPr>
        <p:blipFill>
          <a:blip r:embed="rId3"/>
          <a:stretch>
            <a:fillRect/>
          </a:stretch>
        </p:blipFill>
        <p:spPr>
          <a:xfrm>
            <a:off x="9980474" y="1088"/>
            <a:ext cx="2211522" cy="6189829"/>
          </a:xfrm>
          <a:solidFill>
            <a:srgbClr val="F2F2F2"/>
          </a:solidFill>
        </p:spPr>
      </p:pic>
      <p:sp>
        <p:nvSpPr>
          <p:cNvPr id="3" name="Title 1">
            <a:extLst>
              <a:ext uri="{FF2B5EF4-FFF2-40B4-BE49-F238E27FC236}">
                <a16:creationId xmlns:a16="http://schemas.microsoft.com/office/drawing/2014/main" id="{AFCFD945-6152-403C-0D3E-06FFF3A6CA0F}"/>
              </a:ext>
            </a:extLst>
          </p:cNvPr>
          <p:cNvSpPr txBox="1">
            <a:spLocks noGrp="1"/>
          </p:cNvSpPr>
          <p:nvPr>
            <p:ph type="title"/>
          </p:nvPr>
        </p:nvSpPr>
        <p:spPr>
          <a:xfrm>
            <a:off x="4218538" y="544762"/>
            <a:ext cx="5184712" cy="531559"/>
          </a:xfrm>
        </p:spPr>
        <p:txBody>
          <a:bodyPr>
            <a:normAutofit fontScale="90000"/>
          </a:bodyPr>
          <a:lstStyle/>
          <a:p>
            <a:pPr lvl="0"/>
            <a:r>
              <a:rPr lang="en-GB" sz="4000" u="sng">
                <a:latin typeface="Abadi" pitchFamily="34"/>
              </a:rPr>
              <a:t>What is supplier network</a:t>
            </a:r>
            <a:r>
              <a:rPr lang="en-GB" sz="4000"/>
              <a:t>?</a:t>
            </a:r>
          </a:p>
        </p:txBody>
      </p:sp>
      <p:sp>
        <p:nvSpPr>
          <p:cNvPr id="4" name="Text Placeholder 2">
            <a:extLst>
              <a:ext uri="{FF2B5EF4-FFF2-40B4-BE49-F238E27FC236}">
                <a16:creationId xmlns:a16="http://schemas.microsoft.com/office/drawing/2014/main" id="{73B489D4-30E5-C69A-CC36-CFA46A375F6B}"/>
              </a:ext>
            </a:extLst>
          </p:cNvPr>
          <p:cNvSpPr txBox="1">
            <a:spLocks noGrp="1"/>
          </p:cNvSpPr>
          <p:nvPr>
            <p:ph type="body" idx="4294967295"/>
          </p:nvPr>
        </p:nvSpPr>
        <p:spPr>
          <a:xfrm>
            <a:off x="5130798" y="2747726"/>
            <a:ext cx="4499003" cy="727551"/>
          </a:xfrm>
        </p:spPr>
        <p:txBody>
          <a:bodyPr/>
          <a:lstStyle/>
          <a:p>
            <a:pPr marL="0" lvl="0" indent="0" algn="r">
              <a:buNone/>
            </a:pPr>
            <a:r>
              <a:rPr lang="en-GB" i="1"/>
              <a:t>.</a:t>
            </a:r>
          </a:p>
        </p:txBody>
      </p:sp>
      <p:sp>
        <p:nvSpPr>
          <p:cNvPr id="5" name="Content Placeholder 3">
            <a:extLst>
              <a:ext uri="{FF2B5EF4-FFF2-40B4-BE49-F238E27FC236}">
                <a16:creationId xmlns:a16="http://schemas.microsoft.com/office/drawing/2014/main" id="{B119965C-0845-9B81-C919-36AE2299CC27}"/>
              </a:ext>
            </a:extLst>
          </p:cNvPr>
          <p:cNvSpPr txBox="1">
            <a:spLocks noGrp="1"/>
          </p:cNvSpPr>
          <p:nvPr>
            <p:ph type="body" idx="4294967295"/>
          </p:nvPr>
        </p:nvSpPr>
        <p:spPr>
          <a:xfrm>
            <a:off x="495851" y="1641155"/>
            <a:ext cx="8155561" cy="1470346"/>
          </a:xfrm>
          <a:solidFill>
            <a:srgbClr val="FFFFFF"/>
          </a:solidFill>
        </p:spPr>
        <p:txBody>
          <a:bodyPr lIns="179999" tIns="251999" rIns="251999"/>
          <a:lstStyle/>
          <a:p>
            <a:pPr marL="0" lvl="0" indent="0">
              <a:lnSpc>
                <a:spcPct val="70000"/>
              </a:lnSpc>
              <a:buNone/>
            </a:pPr>
            <a:r>
              <a:rPr lang="en-GB" sz="2400">
                <a:solidFill>
                  <a:srgbClr val="404040"/>
                </a:solidFill>
                <a:latin typeface="Abadi" pitchFamily="34"/>
                <a:ea typeface="Roboto" pitchFamily="2"/>
                <a:cs typeface="Roboto" pitchFamily="2"/>
              </a:rPr>
              <a:t>Supplier Network delivers support within the energy company obligation (ECO) which is a government energy efficiency scheme in place to help reduce carbon emissions and tackle fuel poverty</a:t>
            </a:r>
            <a:r>
              <a:rPr lang="en-GB" sz="2600">
                <a:solidFill>
                  <a:srgbClr val="404040"/>
                </a:solidFill>
                <a:latin typeface="Abadi" pitchFamily="34"/>
                <a:ea typeface="Roboto" pitchFamily="2"/>
                <a:cs typeface="Roboto" pitchFamily="2"/>
              </a:rPr>
              <a:t>.</a:t>
            </a:r>
          </a:p>
        </p:txBody>
      </p:sp>
      <p:pic>
        <p:nvPicPr>
          <p:cNvPr id="6" name="Picture 4">
            <a:extLst>
              <a:ext uri="{FF2B5EF4-FFF2-40B4-BE49-F238E27FC236}">
                <a16:creationId xmlns:a16="http://schemas.microsoft.com/office/drawing/2014/main" id="{3F76926D-51C0-57FE-0974-41C73921F575}"/>
              </a:ext>
            </a:extLst>
          </p:cNvPr>
          <p:cNvPicPr>
            <a:picLocks noChangeAspect="1"/>
          </p:cNvPicPr>
          <p:nvPr/>
        </p:nvPicPr>
        <p:blipFill>
          <a:blip r:embed="rId4"/>
          <a:stretch>
            <a:fillRect/>
          </a:stretch>
        </p:blipFill>
        <p:spPr>
          <a:xfrm>
            <a:off x="334688" y="5484891"/>
            <a:ext cx="2845448" cy="1023350"/>
          </a:xfrm>
          <a:prstGeom prst="rect">
            <a:avLst/>
          </a:prstGeom>
          <a:noFill/>
          <a:ln cap="flat">
            <a:noFill/>
          </a:ln>
        </p:spPr>
      </p:pic>
      <p:sp>
        <p:nvSpPr>
          <p:cNvPr id="7" name="TextBox 6">
            <a:extLst>
              <a:ext uri="{FF2B5EF4-FFF2-40B4-BE49-F238E27FC236}">
                <a16:creationId xmlns:a16="http://schemas.microsoft.com/office/drawing/2014/main" id="{E535307F-1A75-3424-CD4C-1C7CE489404F}"/>
              </a:ext>
            </a:extLst>
          </p:cNvPr>
          <p:cNvSpPr txBox="1"/>
          <p:nvPr/>
        </p:nvSpPr>
        <p:spPr>
          <a:xfrm>
            <a:off x="4396554" y="3746497"/>
            <a:ext cx="4828672" cy="193899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Abadi" pitchFamily="34"/>
              </a:rPr>
              <a:t>Supplier Network is a separate workstream at NEF, the team receive ECO4 flex applications from our approved paying installers on the network, as well as onboarding new installers along with local authority partnerships</a:t>
            </a:r>
            <a:r>
              <a:rPr lang="en-GB" sz="1800" b="0" i="0" u="none" strike="noStrike" kern="1200" cap="none" spc="0" baseline="0">
                <a:solidFill>
                  <a:srgbClr val="000000"/>
                </a:solidFill>
                <a:uFillTx/>
                <a:latin typeface="Abadi" pitchFamily="34"/>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B426-2D7A-157D-B250-777FBE1FA42A}"/>
              </a:ext>
            </a:extLst>
          </p:cNvPr>
          <p:cNvSpPr txBox="1">
            <a:spLocks noGrp="1"/>
          </p:cNvSpPr>
          <p:nvPr>
            <p:ph type="title"/>
          </p:nvPr>
        </p:nvSpPr>
        <p:spPr/>
        <p:txBody>
          <a:bodyPr>
            <a:normAutofit fontScale="90000"/>
          </a:bodyPr>
          <a:lstStyle/>
          <a:p>
            <a:pPr lvl="0"/>
            <a:r>
              <a:rPr lang="en-GB" sz="4000" u="sng"/>
              <a:t>Eco4 Flex </a:t>
            </a:r>
          </a:p>
        </p:txBody>
      </p:sp>
      <p:sp>
        <p:nvSpPr>
          <p:cNvPr id="3" name="Content Placeholder 3">
            <a:extLst>
              <a:ext uri="{FF2B5EF4-FFF2-40B4-BE49-F238E27FC236}">
                <a16:creationId xmlns:a16="http://schemas.microsoft.com/office/drawing/2014/main" id="{8A9547C8-FB85-6A85-D919-BD4C82753531}"/>
              </a:ext>
            </a:extLst>
          </p:cNvPr>
          <p:cNvSpPr txBox="1">
            <a:spLocks noGrp="1"/>
          </p:cNvSpPr>
          <p:nvPr>
            <p:ph type="body" idx="4294967295"/>
          </p:nvPr>
        </p:nvSpPr>
        <p:spPr>
          <a:xfrm>
            <a:off x="353964" y="930859"/>
            <a:ext cx="7206230" cy="4581829"/>
          </a:xfrm>
          <a:solidFill>
            <a:srgbClr val="FFFFFF"/>
          </a:solidFill>
        </p:spPr>
        <p:txBody>
          <a:bodyPr lIns="179999" tIns="179999" rIns="179999"/>
          <a:lstStyle/>
          <a:p>
            <a:pPr marL="0" lvl="0" indent="0">
              <a:lnSpc>
                <a:spcPct val="87000"/>
              </a:lnSpc>
              <a:spcAft>
                <a:spcPts val="800"/>
              </a:spcAft>
              <a:buNone/>
            </a:pPr>
            <a:r>
              <a:rPr lang="en-GB" sz="2000">
                <a:solidFill>
                  <a:srgbClr val="1F1F1F"/>
                </a:solidFill>
                <a:latin typeface="Abadi" pitchFamily="34"/>
                <a:ea typeface="Roboto" pitchFamily="2"/>
                <a:cs typeface="Roboto" pitchFamily="2"/>
              </a:rPr>
              <a:t>NEF is currently working with a range of Local Authorities and installers to deliver the ‘Flexible Eligibility’ or ‘Flex’ element of the scheme in their areas. Installers wishing to access funding from ECO Flex to install energy efficiency measures must request a ‘declaration’ from the relevant Local Authority evidencing that the identified households meets the criteria.</a:t>
            </a:r>
          </a:p>
          <a:p>
            <a:pPr marL="342900" lvl="0" indent="-342900">
              <a:lnSpc>
                <a:spcPct val="87000"/>
              </a:lnSpc>
              <a:spcAft>
                <a:spcPts val="800"/>
              </a:spcAft>
              <a:buAutoNum type="arabicPeriod"/>
            </a:pPr>
            <a:r>
              <a:rPr lang="en-GB" sz="2000">
                <a:solidFill>
                  <a:srgbClr val="1F1F1F"/>
                </a:solidFill>
                <a:latin typeface="Abadi" pitchFamily="34"/>
                <a:ea typeface="Roboto" pitchFamily="2"/>
                <a:cs typeface="Roboto" pitchFamily="2"/>
              </a:rPr>
              <a:t>Installers find the leads, survey the property, get the completed flex form and evidence and submit to NEF.</a:t>
            </a:r>
          </a:p>
          <a:p>
            <a:pPr marL="342900" lvl="0" indent="-342900">
              <a:lnSpc>
                <a:spcPct val="87000"/>
              </a:lnSpc>
              <a:spcAft>
                <a:spcPts val="800"/>
              </a:spcAft>
              <a:buAutoNum type="arabicPeriod"/>
            </a:pPr>
            <a:r>
              <a:rPr lang="en-GB" sz="2000">
                <a:solidFill>
                  <a:srgbClr val="1F1F1F"/>
                </a:solidFill>
                <a:latin typeface="Abadi" pitchFamily="34"/>
                <a:ea typeface="Roboto" pitchFamily="2"/>
                <a:cs typeface="Roboto" pitchFamily="2"/>
              </a:rPr>
              <a:t>NEF check the evidence provided by installers, create a declaration form and submit to LA for signing.</a:t>
            </a:r>
          </a:p>
          <a:p>
            <a:pPr marL="342900" lvl="0" indent="-342900">
              <a:lnSpc>
                <a:spcPct val="87000"/>
              </a:lnSpc>
              <a:spcAft>
                <a:spcPts val="800"/>
              </a:spcAft>
              <a:buAutoNum type="arabicPeriod"/>
            </a:pPr>
            <a:r>
              <a:rPr lang="en-GB" sz="2000">
                <a:solidFill>
                  <a:srgbClr val="404040"/>
                </a:solidFill>
                <a:latin typeface="Abadi" pitchFamily="34"/>
                <a:ea typeface="Roboto" pitchFamily="2"/>
                <a:cs typeface="Roboto" pitchFamily="2"/>
              </a:rPr>
              <a:t>LA check evidence and form, then sign and return to NEF, we then upload into installer folder. </a:t>
            </a:r>
          </a:p>
          <a:p>
            <a:pPr lvl="0">
              <a:lnSpc>
                <a:spcPct val="70000"/>
              </a:lnSpc>
            </a:pPr>
            <a:endParaRPr lang="en-GB" sz="2000">
              <a:solidFill>
                <a:srgbClr val="404040"/>
              </a:solidFill>
            </a:endParaRPr>
          </a:p>
        </p:txBody>
      </p:sp>
      <p:pic>
        <p:nvPicPr>
          <p:cNvPr id="4" name="Picture Placeholder 8" descr="Top view of three men rowing a boat">
            <a:extLst>
              <a:ext uri="{FF2B5EF4-FFF2-40B4-BE49-F238E27FC236}">
                <a16:creationId xmlns:a16="http://schemas.microsoft.com/office/drawing/2014/main" id="{08CF7F41-0DD7-BE7F-5DDB-9E2080261C67}"/>
              </a:ext>
            </a:extLst>
          </p:cNvPr>
          <p:cNvPicPr>
            <a:picLocks noGrp="1" noChangeAspect="1"/>
          </p:cNvPicPr>
          <p:nvPr>
            <p:ph type="pic" idx="4294967295"/>
          </p:nvPr>
        </p:nvPicPr>
        <p:blipFill>
          <a:blip r:embed="rId3"/>
          <a:stretch>
            <a:fillRect/>
          </a:stretch>
        </p:blipFill>
        <p:spPr>
          <a:xfrm>
            <a:off x="7560195" y="1345311"/>
            <a:ext cx="3737527" cy="3932633"/>
          </a:xfrm>
          <a:solidFill>
            <a:srgbClr val="404040"/>
          </a:solidFill>
        </p:spPr>
      </p:pic>
      <p:sp>
        <p:nvSpPr>
          <p:cNvPr id="5" name="Slide Number Placeholder 5">
            <a:extLst>
              <a:ext uri="{FF2B5EF4-FFF2-40B4-BE49-F238E27FC236}">
                <a16:creationId xmlns:a16="http://schemas.microsoft.com/office/drawing/2014/main" id="{B6105B6D-3E31-E23D-0B40-6A5B04266421}"/>
              </a:ext>
            </a:extLst>
          </p:cNvPr>
          <p:cNvSpPr txBox="1"/>
          <p:nvPr/>
        </p:nvSpPr>
        <p:spPr>
          <a:xfrm>
            <a:off x="4982547" y="4331293"/>
            <a:ext cx="1007632" cy="1182794"/>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1CD3E9-12C6-4957-B3BD-045EFCAAF857}" type="slidenum">
              <a:t>13</a:t>
            </a:fld>
            <a:endParaRPr lang="en-GB" sz="1200" b="0" i="1" u="none" strike="noStrike" kern="1200" cap="none" spc="0" baseline="0">
              <a:solidFill>
                <a:srgbClr val="FFFFFF"/>
              </a:solidFill>
              <a:uFillTx/>
              <a:latin typeface="Times New Roman"/>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1" u="none" strike="noStrike" kern="0" cap="none" spc="0" baseline="0">
              <a:solidFill>
                <a:srgbClr val="FFFFFF"/>
              </a:solidFill>
              <a:uFillTx/>
              <a:latin typeface="Times New Roman"/>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1" u="none" strike="noStrike" kern="1200" cap="none" spc="0" baseline="0">
              <a:solidFill>
                <a:srgbClr val="FFFFFF"/>
              </a:solidFill>
              <a:uFillTx/>
              <a:latin typeface="Times New Roman"/>
            </a:endParaRPr>
          </a:p>
        </p:txBody>
      </p:sp>
      <p:pic>
        <p:nvPicPr>
          <p:cNvPr id="6" name="Picture 4">
            <a:extLst>
              <a:ext uri="{FF2B5EF4-FFF2-40B4-BE49-F238E27FC236}">
                <a16:creationId xmlns:a16="http://schemas.microsoft.com/office/drawing/2014/main" id="{0C8A5A0C-EAD4-85B6-D5AA-5479DD38CBCF}"/>
              </a:ext>
            </a:extLst>
          </p:cNvPr>
          <p:cNvPicPr>
            <a:picLocks noChangeAspect="1"/>
          </p:cNvPicPr>
          <p:nvPr/>
        </p:nvPicPr>
        <p:blipFill>
          <a:blip r:embed="rId4"/>
          <a:stretch>
            <a:fillRect/>
          </a:stretch>
        </p:blipFill>
        <p:spPr>
          <a:xfrm>
            <a:off x="198086" y="5687705"/>
            <a:ext cx="2845448" cy="1023350"/>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B6DD-BD19-2A1B-333B-30B273E381AF}"/>
              </a:ext>
            </a:extLst>
          </p:cNvPr>
          <p:cNvSpPr txBox="1">
            <a:spLocks noGrp="1"/>
          </p:cNvSpPr>
          <p:nvPr>
            <p:ph type="title"/>
          </p:nvPr>
        </p:nvSpPr>
        <p:spPr>
          <a:xfrm>
            <a:off x="282714" y="175500"/>
            <a:ext cx="9198004" cy="431999"/>
          </a:xfrm>
        </p:spPr>
        <p:txBody>
          <a:bodyPr>
            <a:normAutofit fontScale="90000"/>
          </a:bodyPr>
          <a:lstStyle/>
          <a:p>
            <a:pPr lvl="0"/>
            <a:r>
              <a:rPr lang="en-GB" sz="4000" u="sng">
                <a:latin typeface="Abadi" pitchFamily="34"/>
              </a:rPr>
              <a:t>Eligibility Route 1 </a:t>
            </a:r>
          </a:p>
        </p:txBody>
      </p:sp>
      <p:sp>
        <p:nvSpPr>
          <p:cNvPr id="3" name="Content Placeholder 4">
            <a:extLst>
              <a:ext uri="{FF2B5EF4-FFF2-40B4-BE49-F238E27FC236}">
                <a16:creationId xmlns:a16="http://schemas.microsoft.com/office/drawing/2014/main" id="{BDF6FA59-40B2-3E29-8F09-A2F5635BF7B2}"/>
              </a:ext>
            </a:extLst>
          </p:cNvPr>
          <p:cNvSpPr txBox="1">
            <a:spLocks noGrp="1"/>
          </p:cNvSpPr>
          <p:nvPr>
            <p:ph type="body" idx="4294967295"/>
          </p:nvPr>
        </p:nvSpPr>
        <p:spPr>
          <a:xfrm>
            <a:off x="183712" y="2162318"/>
            <a:ext cx="4500000" cy="2520004"/>
          </a:xfrm>
        </p:spPr>
        <p:txBody>
          <a:bodyPr/>
          <a:lstStyle/>
          <a:p>
            <a:pPr marL="0" lvl="0" indent="0">
              <a:lnSpc>
                <a:spcPct val="70000"/>
              </a:lnSpc>
              <a:buNone/>
            </a:pPr>
            <a:endParaRPr lang="en-GB" sz="1500">
              <a:solidFill>
                <a:srgbClr val="404040"/>
              </a:solidFill>
            </a:endParaRPr>
          </a:p>
          <a:p>
            <a:pPr marL="0" lvl="0" indent="0">
              <a:lnSpc>
                <a:spcPct val="70000"/>
              </a:lnSpc>
              <a:buNone/>
            </a:pPr>
            <a:endParaRPr lang="en-GB" sz="1500">
              <a:solidFill>
                <a:srgbClr val="404040"/>
              </a:solidFill>
            </a:endParaRPr>
          </a:p>
          <a:p>
            <a:pPr marL="0" lvl="0" indent="0">
              <a:lnSpc>
                <a:spcPct val="70000"/>
              </a:lnSpc>
              <a:buNone/>
            </a:pPr>
            <a:endParaRPr lang="en-GB" sz="1500">
              <a:solidFill>
                <a:srgbClr val="404040"/>
              </a:solidFill>
            </a:endParaRPr>
          </a:p>
          <a:p>
            <a:pPr lvl="0">
              <a:lnSpc>
                <a:spcPct val="70000"/>
              </a:lnSpc>
            </a:pPr>
            <a:endParaRPr lang="en-GB" sz="1500">
              <a:solidFill>
                <a:srgbClr val="404040"/>
              </a:solidFill>
            </a:endParaRPr>
          </a:p>
          <a:p>
            <a:pPr lvl="0">
              <a:lnSpc>
                <a:spcPct val="70000"/>
              </a:lnSpc>
            </a:pPr>
            <a:endParaRPr lang="en-GB" sz="1500">
              <a:solidFill>
                <a:srgbClr val="404040"/>
              </a:solidFill>
            </a:endParaRPr>
          </a:p>
          <a:p>
            <a:pPr marL="0" lvl="0" indent="0">
              <a:lnSpc>
                <a:spcPct val="70000"/>
              </a:lnSpc>
              <a:buNone/>
            </a:pPr>
            <a:endParaRPr lang="en-GB" sz="1500">
              <a:solidFill>
                <a:srgbClr val="404040"/>
              </a:solidFill>
            </a:endParaRPr>
          </a:p>
          <a:p>
            <a:pPr marL="0" lvl="0" indent="0">
              <a:lnSpc>
                <a:spcPct val="70000"/>
              </a:lnSpc>
              <a:buNone/>
            </a:pPr>
            <a:endParaRPr lang="en-GB" sz="1500">
              <a:solidFill>
                <a:srgbClr val="404040"/>
              </a:solidFill>
            </a:endParaRPr>
          </a:p>
          <a:p>
            <a:pPr marL="0" lvl="0" indent="0">
              <a:lnSpc>
                <a:spcPct val="70000"/>
              </a:lnSpc>
              <a:buNone/>
            </a:pPr>
            <a:r>
              <a:rPr lang="en-GB" sz="1500">
                <a:solidFill>
                  <a:srgbClr val="404040"/>
                </a:solidFill>
              </a:rPr>
              <a:t> </a:t>
            </a:r>
          </a:p>
        </p:txBody>
      </p:sp>
      <p:sp>
        <p:nvSpPr>
          <p:cNvPr id="4" name="Slide Number Placeholder 7">
            <a:extLst>
              <a:ext uri="{FF2B5EF4-FFF2-40B4-BE49-F238E27FC236}">
                <a16:creationId xmlns:a16="http://schemas.microsoft.com/office/drawing/2014/main" id="{D07A2ADC-82BF-B120-D17D-A4B81F0103E5}"/>
              </a:ext>
            </a:extLst>
          </p:cNvPr>
          <p:cNvSpPr txBox="1"/>
          <p:nvPr/>
        </p:nvSpPr>
        <p:spPr>
          <a:xfrm>
            <a:off x="11447501" y="6401750"/>
            <a:ext cx="278416" cy="274320"/>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98066C-61FD-47C4-80D4-C75D4FD04A3E}" type="slidenum">
              <a:rPr lang="en-GB" sz="1200" b="0" i="1" u="none" strike="noStrike" kern="1200" cap="none" spc="0" baseline="0">
                <a:solidFill>
                  <a:srgbClr val="FFFFFF"/>
                </a:solidFill>
                <a:uFillTx/>
                <a:latin typeface="Times New Roman"/>
              </a:rPr>
              <a:t>14</a:t>
            </a:fld>
            <a:endParaRPr lang="en-GB" sz="1200" b="0" i="1" u="none" strike="noStrike" kern="1200" cap="none" spc="0" baseline="0">
              <a:solidFill>
                <a:srgbClr val="FFFFFF"/>
              </a:solidFill>
              <a:uFillTx/>
              <a:latin typeface="Times New Roman"/>
            </a:endParaRPr>
          </a:p>
        </p:txBody>
      </p:sp>
      <p:sp>
        <p:nvSpPr>
          <p:cNvPr id="5" name="Slide Number Placeholder 5">
            <a:extLst>
              <a:ext uri="{FF2B5EF4-FFF2-40B4-BE49-F238E27FC236}">
                <a16:creationId xmlns:a16="http://schemas.microsoft.com/office/drawing/2014/main" id="{ED47C624-D394-C813-5F93-77FA3AF36007}"/>
              </a:ext>
            </a:extLst>
          </p:cNvPr>
          <p:cNvSpPr txBox="1"/>
          <p:nvPr/>
        </p:nvSpPr>
        <p:spPr>
          <a:xfrm>
            <a:off x="11599904" y="6554154"/>
            <a:ext cx="278416" cy="27432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C779D4-603D-4050-8592-12B09D6E7F26}" type="slidenum">
              <a:rPr lang="en-GB" sz="1800" b="0" i="0" u="none" strike="noStrike" kern="1200" cap="none" spc="0" baseline="0">
                <a:solidFill>
                  <a:srgbClr val="000000"/>
                </a:solidFill>
                <a:uFillTx/>
                <a:latin typeface="Times New Roman"/>
              </a:rPr>
              <a:t>14</a:t>
            </a:fld>
            <a:endParaRPr lang="en-GB" sz="1800" b="0" i="0" u="none" strike="noStrike" kern="1200" cap="none" spc="0" baseline="0">
              <a:solidFill>
                <a:srgbClr val="000000"/>
              </a:solidFill>
              <a:uFillTx/>
              <a:latin typeface="Times New Roman"/>
            </a:endParaRPr>
          </a:p>
        </p:txBody>
      </p:sp>
      <p:pic>
        <p:nvPicPr>
          <p:cNvPr id="6" name="Picture 4">
            <a:extLst>
              <a:ext uri="{FF2B5EF4-FFF2-40B4-BE49-F238E27FC236}">
                <a16:creationId xmlns:a16="http://schemas.microsoft.com/office/drawing/2014/main" id="{A88776F0-39A7-F3DD-780C-69F6FAFF11DF}"/>
              </a:ext>
            </a:extLst>
          </p:cNvPr>
          <p:cNvPicPr>
            <a:picLocks noChangeAspect="1"/>
          </p:cNvPicPr>
          <p:nvPr/>
        </p:nvPicPr>
        <p:blipFill>
          <a:blip r:embed="rId3"/>
          <a:stretch>
            <a:fillRect/>
          </a:stretch>
        </p:blipFill>
        <p:spPr>
          <a:xfrm>
            <a:off x="282714" y="5692213"/>
            <a:ext cx="2778020" cy="999100"/>
          </a:xfrm>
          <a:prstGeom prst="rect">
            <a:avLst/>
          </a:prstGeom>
          <a:noFill/>
          <a:ln cap="flat">
            <a:noFill/>
          </a:ln>
        </p:spPr>
      </p:pic>
      <p:pic>
        <p:nvPicPr>
          <p:cNvPr id="7" name="Picture 11">
            <a:extLst>
              <a:ext uri="{FF2B5EF4-FFF2-40B4-BE49-F238E27FC236}">
                <a16:creationId xmlns:a16="http://schemas.microsoft.com/office/drawing/2014/main" id="{CE6C0CAE-D9A0-C7FC-1560-173BDA20194C}"/>
              </a:ext>
            </a:extLst>
          </p:cNvPr>
          <p:cNvPicPr>
            <a:picLocks noChangeAspect="1"/>
          </p:cNvPicPr>
          <p:nvPr/>
        </p:nvPicPr>
        <p:blipFill>
          <a:blip r:embed="rId4"/>
          <a:stretch>
            <a:fillRect/>
          </a:stretch>
        </p:blipFill>
        <p:spPr>
          <a:xfrm>
            <a:off x="153994" y="857341"/>
            <a:ext cx="9455444" cy="1542336"/>
          </a:xfrm>
          <a:prstGeom prst="rect">
            <a:avLst/>
          </a:prstGeom>
          <a:noFill/>
          <a:ln cap="flat">
            <a:noFill/>
          </a:ln>
        </p:spPr>
      </p:pic>
      <p:graphicFrame>
        <p:nvGraphicFramePr>
          <p:cNvPr id="8" name="Table 14">
            <a:extLst>
              <a:ext uri="{FF2B5EF4-FFF2-40B4-BE49-F238E27FC236}">
                <a16:creationId xmlns:a16="http://schemas.microsoft.com/office/drawing/2014/main" id="{B901F358-FF68-253B-FBDD-28F1E3DAF090}"/>
              </a:ext>
            </a:extLst>
          </p:cNvPr>
          <p:cNvGraphicFramePr>
            <a:graphicFrameLocks noGrp="1"/>
          </p:cNvGraphicFramePr>
          <p:nvPr/>
        </p:nvGraphicFramePr>
        <p:xfrm>
          <a:off x="1346481" y="2649519"/>
          <a:ext cx="9673620" cy="2825312"/>
        </p:xfrm>
        <a:graphic>
          <a:graphicData uri="http://schemas.openxmlformats.org/drawingml/2006/table">
            <a:tbl>
              <a:tblPr>
                <a:effectLst/>
              </a:tblPr>
              <a:tblGrid>
                <a:gridCol w="9673620">
                  <a:extLst>
                    <a:ext uri="{9D8B030D-6E8A-4147-A177-3AD203B41FA5}">
                      <a16:colId xmlns:a16="http://schemas.microsoft.com/office/drawing/2014/main" val="3129908150"/>
                    </a:ext>
                  </a:extLst>
                </a:gridCol>
              </a:tblGrid>
              <a:tr h="2197120">
                <a:tc>
                  <a:txBody>
                    <a:bodyPr/>
                    <a:lstStyle/>
                    <a:p>
                      <a:pPr marL="0" lvl="0" indent="0">
                        <a:buNone/>
                      </a:pPr>
                      <a:r>
                        <a:rPr lang="en-GB" sz="1800" b="1" i="0" u="sng">
                          <a:solidFill>
                            <a:srgbClr val="000000"/>
                          </a:solidFill>
                          <a:latin typeface="Abadi" pitchFamily="34"/>
                        </a:rPr>
                        <a:t>Evidence Required</a:t>
                      </a:r>
                    </a:p>
                    <a:p>
                      <a:pPr marL="285750" lvl="0" indent="-285750">
                        <a:buSzPct val="100000"/>
                        <a:buFont typeface="Arial" pitchFamily="34"/>
                        <a:buChar char="•"/>
                      </a:pPr>
                      <a:r>
                        <a:rPr lang="en-GB" sz="1800" b="0" i="0">
                          <a:solidFill>
                            <a:srgbClr val="000000"/>
                          </a:solidFill>
                          <a:latin typeface="Abadi" pitchFamily="34"/>
                        </a:rPr>
                        <a:t>Most recent year's tax return / P60 documentation for each employment.</a:t>
                      </a:r>
                      <a:br>
                        <a:rPr lang="en-GB" sz="1800" b="0" i="0">
                          <a:solidFill>
                            <a:srgbClr val="000000"/>
                          </a:solidFill>
                          <a:latin typeface="Abadi" pitchFamily="34"/>
                        </a:rPr>
                      </a:br>
                      <a:r>
                        <a:rPr lang="en-GB" sz="1800" b="0" i="0">
                          <a:solidFill>
                            <a:srgbClr val="000000"/>
                          </a:solidFill>
                          <a:latin typeface="Abadi" pitchFamily="34"/>
                        </a:rPr>
                        <a:t>• Bank statement(s) covering consecutive 3-month period from within the last 3 months prior to when</a:t>
                      </a:r>
                      <a:br>
                        <a:rPr lang="en-GB" sz="1800" b="0" i="0">
                          <a:solidFill>
                            <a:srgbClr val="000000"/>
                          </a:solidFill>
                          <a:latin typeface="Abadi" pitchFamily="34"/>
                        </a:rPr>
                      </a:br>
                      <a:r>
                        <a:rPr lang="en-GB" sz="1800" b="0" i="0">
                          <a:solidFill>
                            <a:srgbClr val="000000"/>
                          </a:solidFill>
                          <a:latin typeface="Abadi" pitchFamily="34"/>
                        </a:rPr>
                        <a:t>the LA dates and issues the declaration.</a:t>
                      </a:r>
                      <a:br>
                        <a:rPr lang="en-GB" sz="1800" b="0" i="0">
                          <a:solidFill>
                            <a:srgbClr val="000000"/>
                          </a:solidFill>
                          <a:latin typeface="Abadi" pitchFamily="34"/>
                        </a:rPr>
                      </a:br>
                      <a:r>
                        <a:rPr lang="en-GB" sz="1800" b="0" i="0">
                          <a:solidFill>
                            <a:srgbClr val="000000"/>
                          </a:solidFill>
                          <a:latin typeface="Abadi" pitchFamily="34"/>
                        </a:rPr>
                        <a:t>• Income pension statement (annual or if notified monthly, three from within the last 3 months)</a:t>
                      </a:r>
                      <a:br>
                        <a:rPr lang="en-GB" sz="1800" b="0" i="0">
                          <a:solidFill>
                            <a:srgbClr val="000000"/>
                          </a:solidFill>
                          <a:latin typeface="Abadi" pitchFamily="34"/>
                        </a:rPr>
                      </a:br>
                      <a:r>
                        <a:rPr lang="en-GB" sz="1800" b="0" i="0">
                          <a:solidFill>
                            <a:srgbClr val="000000"/>
                          </a:solidFill>
                          <a:latin typeface="Abadi" pitchFamily="34"/>
                        </a:rPr>
                        <a:t>• Three monthly payslips or 5 weekly payslips</a:t>
                      </a:r>
                      <a:br>
                        <a:rPr lang="en-GB" sz="1800" b="0" i="0">
                          <a:solidFill>
                            <a:srgbClr val="000000"/>
                          </a:solidFill>
                          <a:latin typeface="Abadi" pitchFamily="34"/>
                        </a:rPr>
                      </a:br>
                      <a:r>
                        <a:rPr lang="en-GB" sz="1800" b="0" i="0">
                          <a:solidFill>
                            <a:srgbClr val="000000"/>
                          </a:solidFill>
                          <a:latin typeface="Abadi" pitchFamily="34"/>
                        </a:rPr>
                        <a:t>• A P45 from within the last 3 months</a:t>
                      </a:r>
                      <a:br>
                        <a:rPr lang="en-GB" sz="1800" b="0" i="0">
                          <a:solidFill>
                            <a:srgbClr val="000000"/>
                          </a:solidFill>
                          <a:latin typeface="Abadi" pitchFamily="34"/>
                        </a:rPr>
                      </a:br>
                      <a:r>
                        <a:rPr lang="en-GB" sz="1800" b="0" i="0">
                          <a:solidFill>
                            <a:srgbClr val="000000"/>
                          </a:solidFill>
                          <a:latin typeface="Abadi" pitchFamily="34"/>
                        </a:rPr>
                        <a:t>• Interest made/accrued from all savings, investments and bonds</a:t>
                      </a:r>
                      <a:endParaRPr lang="en-GB" sz="1800">
                        <a:latin typeface="Abadi" pitchFamily="34"/>
                      </a:endParaRPr>
                    </a:p>
                  </a:txBody>
                  <a:tcPr marL="82103" marR="82103" marT="41056" marB="41056"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498392"/>
                  </a:ext>
                </a:extLst>
              </a:tr>
            </a:tbl>
          </a:graphicData>
        </a:graphic>
      </p:graphicFrame>
      <p:sp>
        <p:nvSpPr>
          <p:cNvPr id="9" name="Rectangle 1">
            <a:extLst>
              <a:ext uri="{FF2B5EF4-FFF2-40B4-BE49-F238E27FC236}">
                <a16:creationId xmlns:a16="http://schemas.microsoft.com/office/drawing/2014/main" id="{B789D8CD-0C04-376A-B7E3-7B0538F8D1EC}"/>
              </a:ext>
            </a:extLst>
          </p:cNvPr>
          <p:cNvSpPr txBox="1">
            <a:spLocks noGrp="1"/>
          </p:cNvSpPr>
          <p:nvPr>
            <p:ph type="body" idx="4294967295"/>
          </p:nvPr>
        </p:nvSpPr>
        <p:spPr>
          <a:xfrm>
            <a:off x="1764801" y="5872569"/>
            <a:ext cx="26891104" cy="646334"/>
          </a:xfrm>
        </p:spPr>
        <p:txBody>
          <a:bodyPr anchor="ctr">
            <a:spAutoFit/>
          </a:bodyPr>
          <a:lstStyle/>
          <a:p>
            <a:pPr marL="0" lvl="0" indent="0" hangingPunct="0">
              <a:lnSpc>
                <a:spcPct val="100000"/>
              </a:lnSpc>
              <a:spcBef>
                <a:spcPts val="0"/>
              </a:spcBef>
              <a:buNone/>
            </a:pPr>
            <a:br>
              <a:rPr lang="en-US">
                <a:latin typeface="Arial" pitchFamily="34"/>
              </a:rPr>
            </a:br>
            <a:endParaRPr lang="en-US">
              <a:latin typeface="Arial" pitchFamily="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F59B-CF59-27B3-7F47-53449574AEE2}"/>
              </a:ext>
            </a:extLst>
          </p:cNvPr>
          <p:cNvSpPr txBox="1">
            <a:spLocks noGrp="1"/>
          </p:cNvSpPr>
          <p:nvPr>
            <p:ph type="title"/>
          </p:nvPr>
        </p:nvSpPr>
        <p:spPr/>
        <p:txBody>
          <a:bodyPr>
            <a:noAutofit/>
          </a:bodyPr>
          <a:lstStyle/>
          <a:p>
            <a:pPr lvl="0"/>
            <a:r>
              <a:rPr lang="en-GB" sz="3600" u="sng">
                <a:latin typeface="Abadi" pitchFamily="34"/>
              </a:rPr>
              <a:t>Eligibility route 2</a:t>
            </a:r>
          </a:p>
        </p:txBody>
      </p:sp>
      <p:pic>
        <p:nvPicPr>
          <p:cNvPr id="3" name="Picture 8">
            <a:extLst>
              <a:ext uri="{FF2B5EF4-FFF2-40B4-BE49-F238E27FC236}">
                <a16:creationId xmlns:a16="http://schemas.microsoft.com/office/drawing/2014/main" id="{779356B9-DF46-0005-5856-9AD7B1391A9B}"/>
              </a:ext>
            </a:extLst>
          </p:cNvPr>
          <p:cNvPicPr>
            <a:picLocks noChangeAspect="1"/>
          </p:cNvPicPr>
          <p:nvPr/>
        </p:nvPicPr>
        <p:blipFill>
          <a:blip r:embed="rId2"/>
          <a:stretch>
            <a:fillRect/>
          </a:stretch>
        </p:blipFill>
        <p:spPr>
          <a:xfrm>
            <a:off x="232477" y="1182291"/>
            <a:ext cx="7370713" cy="2913132"/>
          </a:xfrm>
          <a:prstGeom prst="rect">
            <a:avLst/>
          </a:prstGeom>
          <a:noFill/>
          <a:ln cap="flat">
            <a:noFill/>
          </a:ln>
        </p:spPr>
      </p:pic>
      <p:graphicFrame>
        <p:nvGraphicFramePr>
          <p:cNvPr id="4" name="Table 9">
            <a:extLst>
              <a:ext uri="{FF2B5EF4-FFF2-40B4-BE49-F238E27FC236}">
                <a16:creationId xmlns:a16="http://schemas.microsoft.com/office/drawing/2014/main" id="{C5E6B08E-0E06-80E5-4404-B26B83F46744}"/>
              </a:ext>
            </a:extLst>
          </p:cNvPr>
          <p:cNvGraphicFramePr>
            <a:graphicFrameLocks noGrp="1"/>
          </p:cNvGraphicFramePr>
          <p:nvPr/>
        </p:nvGraphicFramePr>
        <p:xfrm>
          <a:off x="4049484" y="4401281"/>
          <a:ext cx="7650473" cy="1395566"/>
        </p:xfrm>
        <a:graphic>
          <a:graphicData uri="http://schemas.openxmlformats.org/drawingml/2006/table">
            <a:tbl>
              <a:tblPr>
                <a:effectLst/>
              </a:tblPr>
              <a:tblGrid>
                <a:gridCol w="7650473">
                  <a:extLst>
                    <a:ext uri="{9D8B030D-6E8A-4147-A177-3AD203B41FA5}">
                      <a16:colId xmlns:a16="http://schemas.microsoft.com/office/drawing/2014/main" val="204353955"/>
                    </a:ext>
                  </a:extLst>
                </a:gridCol>
              </a:tblGrid>
              <a:tr h="1395566">
                <a:tc>
                  <a:txBody>
                    <a:bodyPr/>
                    <a:lstStyle/>
                    <a:p>
                      <a:pPr marL="0" marR="0" lvl="0" indent="0" algn="l" defTabSz="914400" rtl="0" fontAlgn="auto" hangingPunct="1">
                        <a:lnSpc>
                          <a:spcPct val="100000"/>
                        </a:lnSpc>
                        <a:spcBef>
                          <a:spcPts val="0"/>
                        </a:spcBef>
                        <a:spcAft>
                          <a:spcPts val="0"/>
                        </a:spcAft>
                        <a:buNone/>
                        <a:tabLst/>
                      </a:pPr>
                      <a:r>
                        <a:rPr lang="en-GB" sz="1800" b="1" i="0" u="sng">
                          <a:solidFill>
                            <a:srgbClr val="000000"/>
                          </a:solidFill>
                          <a:latin typeface="Abadi" pitchFamily="34"/>
                        </a:rPr>
                        <a:t>Evidence Required</a:t>
                      </a:r>
                      <a:endParaRPr lang="en-GB" sz="1800" b="0" i="0">
                        <a:solidFill>
                          <a:srgbClr val="000000"/>
                        </a:solidFill>
                        <a:latin typeface="Abadi" pitchFamily="34"/>
                      </a:endParaRPr>
                    </a:p>
                    <a:p>
                      <a:pPr marL="285750" lvl="0" indent="-285750">
                        <a:buSzPct val="100000"/>
                        <a:buFont typeface="Arial" pitchFamily="34"/>
                        <a:buChar char="•"/>
                      </a:pPr>
                      <a:r>
                        <a:rPr lang="en-GB" sz="1800" b="0" i="0">
                          <a:solidFill>
                            <a:srgbClr val="000000"/>
                          </a:solidFill>
                          <a:latin typeface="Abadi" pitchFamily="34"/>
                        </a:rPr>
                        <a:t>Copy of council tax reduction letter/confirmation e.g. photo, an email, a PDF with name and address clearly shown</a:t>
                      </a:r>
                    </a:p>
                    <a:p>
                      <a:pPr marL="285750" lvl="0" indent="-285750">
                        <a:buSzPct val="100000"/>
                        <a:buFont typeface="Arial" pitchFamily="34"/>
                        <a:buChar char="•"/>
                      </a:pPr>
                      <a:r>
                        <a:rPr lang="en-GB" sz="1800" b="0" i="0">
                          <a:solidFill>
                            <a:srgbClr val="000000"/>
                          </a:solidFill>
                          <a:latin typeface="Abadi" pitchFamily="34"/>
                        </a:rPr>
                        <a:t>NHS Referral form filled and signed and stamped by an NHS Professional. </a:t>
                      </a:r>
                      <a:endParaRPr lang="en-GB" sz="1800">
                        <a:latin typeface="Abadi" pitchFamily="34"/>
                      </a:endParaRPr>
                    </a:p>
                  </a:txBody>
                  <a:tcPr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372468"/>
                  </a:ext>
                </a:extLst>
              </a:tr>
            </a:tbl>
          </a:graphicData>
        </a:graphic>
      </p:graphicFrame>
      <p:sp>
        <p:nvSpPr>
          <p:cNvPr id="5" name="Rectangle 1">
            <a:extLst>
              <a:ext uri="{FF2B5EF4-FFF2-40B4-BE49-F238E27FC236}">
                <a16:creationId xmlns:a16="http://schemas.microsoft.com/office/drawing/2014/main" id="{ABB78518-AFE8-E453-82EB-3D15950AB34C}"/>
              </a:ext>
            </a:extLst>
          </p:cNvPr>
          <p:cNvSpPr/>
          <p:nvPr/>
        </p:nvSpPr>
        <p:spPr>
          <a:xfrm>
            <a:off x="2537999" y="4280132"/>
            <a:ext cx="41332909" cy="646334"/>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br>
              <a:rPr lang="en-US" sz="1800" b="0" i="0" u="none" strike="noStrike" kern="1200" cap="none" spc="0" baseline="0">
                <a:solidFill>
                  <a:srgbClr val="000000"/>
                </a:solidFill>
                <a:uFillTx/>
                <a:latin typeface="Arial" pitchFamily="34"/>
              </a:rPr>
            </a:br>
            <a:endParaRPr lang="en-US" sz="1800" b="0" i="0" u="none" strike="noStrike" kern="1200" cap="none" spc="0" baseline="0">
              <a:solidFill>
                <a:srgbClr val="000000"/>
              </a:solidFill>
              <a:uFillTx/>
              <a:latin typeface="Arial" pitchFamily="34"/>
            </a:endParaRPr>
          </a:p>
        </p:txBody>
      </p:sp>
      <p:pic>
        <p:nvPicPr>
          <p:cNvPr id="6" name="Picture 4">
            <a:extLst>
              <a:ext uri="{FF2B5EF4-FFF2-40B4-BE49-F238E27FC236}">
                <a16:creationId xmlns:a16="http://schemas.microsoft.com/office/drawing/2014/main" id="{7577DE59-DECE-D99C-55F6-FD5AF90747CA}"/>
              </a:ext>
            </a:extLst>
          </p:cNvPr>
          <p:cNvPicPr>
            <a:picLocks noChangeAspect="1"/>
          </p:cNvPicPr>
          <p:nvPr/>
        </p:nvPicPr>
        <p:blipFill>
          <a:blip r:embed="rId3"/>
          <a:stretch>
            <a:fillRect/>
          </a:stretch>
        </p:blipFill>
        <p:spPr>
          <a:xfrm>
            <a:off x="232477" y="5675699"/>
            <a:ext cx="2778020" cy="999100"/>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F8C5-F302-850B-CCE6-A690E07E47D7}"/>
              </a:ext>
            </a:extLst>
          </p:cNvPr>
          <p:cNvSpPr txBox="1">
            <a:spLocks noGrp="1"/>
          </p:cNvSpPr>
          <p:nvPr>
            <p:ph type="title"/>
          </p:nvPr>
        </p:nvSpPr>
        <p:spPr>
          <a:xfrm>
            <a:off x="311929" y="348852"/>
            <a:ext cx="9198004" cy="431999"/>
          </a:xfrm>
        </p:spPr>
        <p:txBody>
          <a:bodyPr>
            <a:normAutofit fontScale="90000"/>
          </a:bodyPr>
          <a:lstStyle/>
          <a:p>
            <a:pPr lvl="0"/>
            <a:r>
              <a:rPr lang="en-GB" sz="4000" u="sng">
                <a:latin typeface="Abadi" pitchFamily="34"/>
              </a:rPr>
              <a:t>Eligibility Route 3 </a:t>
            </a:r>
          </a:p>
        </p:txBody>
      </p:sp>
      <p:graphicFrame>
        <p:nvGraphicFramePr>
          <p:cNvPr id="3" name="Table 7">
            <a:extLst>
              <a:ext uri="{FF2B5EF4-FFF2-40B4-BE49-F238E27FC236}">
                <a16:creationId xmlns:a16="http://schemas.microsoft.com/office/drawing/2014/main" id="{495C0704-DF6C-AC75-73FC-F12B48A202AC}"/>
              </a:ext>
            </a:extLst>
          </p:cNvPr>
          <p:cNvGraphicFramePr>
            <a:graphicFrameLocks noGrp="1"/>
          </p:cNvGraphicFramePr>
          <p:nvPr/>
        </p:nvGraphicFramePr>
        <p:xfrm>
          <a:off x="2866232" y="2651659"/>
          <a:ext cx="8509689" cy="2849316"/>
        </p:xfrm>
        <a:graphic>
          <a:graphicData uri="http://schemas.openxmlformats.org/drawingml/2006/table">
            <a:tbl>
              <a:tblPr>
                <a:effectLst/>
              </a:tblPr>
              <a:tblGrid>
                <a:gridCol w="8509689">
                  <a:extLst>
                    <a:ext uri="{9D8B030D-6E8A-4147-A177-3AD203B41FA5}">
                      <a16:colId xmlns:a16="http://schemas.microsoft.com/office/drawing/2014/main" val="3144458397"/>
                    </a:ext>
                  </a:extLst>
                </a:gridCol>
              </a:tblGrid>
              <a:tr h="2849316">
                <a:tc>
                  <a:txBody>
                    <a:bodyPr/>
                    <a:lstStyle/>
                    <a:p>
                      <a:pPr marL="0" marR="0" lvl="0" indent="0" algn="l" defTabSz="914400" rtl="0" fontAlgn="auto" hangingPunct="1">
                        <a:lnSpc>
                          <a:spcPct val="100000"/>
                        </a:lnSpc>
                        <a:spcBef>
                          <a:spcPts val="0"/>
                        </a:spcBef>
                        <a:spcAft>
                          <a:spcPts val="0"/>
                        </a:spcAft>
                        <a:buNone/>
                        <a:tabLst/>
                      </a:pPr>
                      <a:r>
                        <a:rPr lang="en-GB" sz="1600" b="1" i="0" u="sng">
                          <a:solidFill>
                            <a:srgbClr val="000000"/>
                          </a:solidFill>
                          <a:latin typeface="Abadi" pitchFamily="34"/>
                        </a:rPr>
                        <a:t>Evidence Required</a:t>
                      </a:r>
                      <a:endParaRPr lang="en-GB" sz="1600" b="0" i="0">
                        <a:solidFill>
                          <a:srgbClr val="000000"/>
                        </a:solidFill>
                        <a:latin typeface="Abadi" pitchFamily="34"/>
                      </a:endParaRPr>
                    </a:p>
                    <a:p>
                      <a:pPr marL="285750" lvl="0" indent="-285750">
                        <a:buSzPct val="100000"/>
                        <a:buFont typeface="Arial" pitchFamily="34"/>
                        <a:buChar char="•"/>
                      </a:pPr>
                      <a:r>
                        <a:rPr lang="en-GB" sz="1600" b="0" i="0">
                          <a:solidFill>
                            <a:srgbClr val="000000"/>
                          </a:solidFill>
                          <a:latin typeface="Abadi" pitchFamily="34"/>
                        </a:rPr>
                        <a:t>Signed referral letter from a Doctor, GP or other health professionals with a valid NHS email</a:t>
                      </a:r>
                      <a:br>
                        <a:rPr lang="en-GB" sz="1600" b="0" i="0">
                          <a:solidFill>
                            <a:srgbClr val="000000"/>
                          </a:solidFill>
                          <a:latin typeface="Abadi" pitchFamily="34"/>
                        </a:rPr>
                      </a:br>
                      <a:r>
                        <a:rPr lang="en-GB" sz="1600" b="0" i="0">
                          <a:solidFill>
                            <a:srgbClr val="000000"/>
                          </a:solidFill>
                          <a:latin typeface="Abadi" pitchFamily="34"/>
                        </a:rPr>
                        <a:t>identifying that a person living at the premises is considered to be vulnerable to the cold and suffers from a health condition as stated in the NICE [</a:t>
                      </a:r>
                      <a:r>
                        <a:rPr lang="en-GB" sz="1600" b="0" i="0" kern="1200">
                          <a:solidFill>
                            <a:srgbClr val="000000"/>
                          </a:solidFill>
                          <a:latin typeface="Abadi" pitchFamily="34"/>
                        </a:rPr>
                        <a:t>National Institute for Health and Care Excellence</a:t>
                      </a:r>
                      <a:r>
                        <a:rPr lang="en-GB" sz="1800" b="0" i="0" kern="1200">
                          <a:solidFill>
                            <a:srgbClr val="000000"/>
                          </a:solidFill>
                          <a:latin typeface="Abadi" pitchFamily="34"/>
                        </a:rPr>
                        <a:t>]</a:t>
                      </a:r>
                      <a:r>
                        <a:rPr lang="en-GB" sz="1600" b="0" i="0">
                          <a:solidFill>
                            <a:srgbClr val="000000"/>
                          </a:solidFill>
                          <a:latin typeface="Abadi" pitchFamily="34"/>
                        </a:rPr>
                        <a:t> guidance: Recommendation 2, for a reason other than their low-income. </a:t>
                      </a:r>
                    </a:p>
                    <a:p>
                      <a:pPr marL="285750" lvl="0" indent="-285750">
                        <a:buSzPct val="100000"/>
                        <a:buFont typeface="Arial" pitchFamily="34"/>
                        <a:buChar char="•"/>
                      </a:pPr>
                      <a:br>
                        <a:rPr lang="en-GB" sz="1600" b="0" i="0">
                          <a:solidFill>
                            <a:srgbClr val="000000"/>
                          </a:solidFill>
                          <a:latin typeface="Abadi" pitchFamily="34"/>
                        </a:rPr>
                      </a:br>
                      <a:r>
                        <a:rPr lang="en-GB" sz="1600" b="0" i="0">
                          <a:solidFill>
                            <a:srgbClr val="000000"/>
                          </a:solidFill>
                          <a:latin typeface="Abadi" pitchFamily="34"/>
                        </a:rPr>
                        <a:t>• An NHS Summary Care Record provided it clearly states that the patient suffers from a health</a:t>
                      </a:r>
                      <a:br>
                        <a:rPr lang="en-GB" sz="1600" b="0" i="0">
                          <a:solidFill>
                            <a:srgbClr val="000000"/>
                          </a:solidFill>
                          <a:latin typeface="Abadi" pitchFamily="34"/>
                        </a:rPr>
                      </a:br>
                      <a:r>
                        <a:rPr lang="en-GB" sz="1600" b="0" i="0">
                          <a:solidFill>
                            <a:srgbClr val="000000"/>
                          </a:solidFill>
                          <a:latin typeface="Abadi" pitchFamily="34"/>
                        </a:rPr>
                        <a:t>condition as stated in the NICE guidance or receives medication for the condition. The Summary Care Record must be authenticated with the GP practices stamp.</a:t>
                      </a:r>
                      <a:endParaRPr lang="en-GB" sz="1600">
                        <a:latin typeface="Abadi" pitchFamily="34"/>
                      </a:endParaRPr>
                    </a:p>
                  </a:txBody>
                  <a:tcPr marL="57780" marR="57780" marT="28885" marB="28885"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648254"/>
                  </a:ext>
                </a:extLst>
              </a:tr>
            </a:tbl>
          </a:graphicData>
        </a:graphic>
      </p:graphicFrame>
      <p:sp>
        <p:nvSpPr>
          <p:cNvPr id="4" name="Rectangle 1">
            <a:extLst>
              <a:ext uri="{FF2B5EF4-FFF2-40B4-BE49-F238E27FC236}">
                <a16:creationId xmlns:a16="http://schemas.microsoft.com/office/drawing/2014/main" id="{7A78A946-F766-CD33-4A18-1465ED5B99D0}"/>
              </a:ext>
            </a:extLst>
          </p:cNvPr>
          <p:cNvSpPr/>
          <p:nvPr/>
        </p:nvSpPr>
        <p:spPr>
          <a:xfrm>
            <a:off x="4448171" y="1511302"/>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br>
              <a:rPr lang="en-US" sz="1800" b="0" i="0" u="none" strike="noStrike" kern="1200" cap="none" spc="0" baseline="0">
                <a:solidFill>
                  <a:srgbClr val="000000"/>
                </a:solidFill>
                <a:uFillTx/>
                <a:latin typeface="Arial" pitchFamily="34"/>
              </a:rPr>
            </a:br>
            <a:br>
              <a:rPr lang="en-US" sz="1800" b="0" i="0" u="none" strike="noStrike" kern="1200" cap="none" spc="0" baseline="0">
                <a:solidFill>
                  <a:srgbClr val="000000"/>
                </a:solidFill>
                <a:uFillTx/>
                <a:latin typeface="Arial" pitchFamily="34"/>
              </a:rPr>
            </a:br>
            <a:endParaRPr lang="en-US" sz="1800" b="0" i="0" u="none" strike="noStrike" kern="1200" cap="none" spc="0" baseline="0">
              <a:solidFill>
                <a:srgbClr val="000000"/>
              </a:solidFill>
              <a:uFillTx/>
              <a:latin typeface="Arial" pitchFamily="34"/>
            </a:endParaRPr>
          </a:p>
        </p:txBody>
      </p:sp>
      <p:pic>
        <p:nvPicPr>
          <p:cNvPr id="5" name="Picture 11">
            <a:extLst>
              <a:ext uri="{FF2B5EF4-FFF2-40B4-BE49-F238E27FC236}">
                <a16:creationId xmlns:a16="http://schemas.microsoft.com/office/drawing/2014/main" id="{FCFAAC3B-8656-C15C-6E2D-EB82E81724FE}"/>
              </a:ext>
            </a:extLst>
          </p:cNvPr>
          <p:cNvPicPr>
            <a:picLocks noChangeAspect="1"/>
          </p:cNvPicPr>
          <p:nvPr/>
        </p:nvPicPr>
        <p:blipFill>
          <a:blip r:embed="rId2"/>
          <a:stretch>
            <a:fillRect/>
          </a:stretch>
        </p:blipFill>
        <p:spPr>
          <a:xfrm>
            <a:off x="191859" y="1022143"/>
            <a:ext cx="9438144" cy="1270394"/>
          </a:xfrm>
          <a:prstGeom prst="rect">
            <a:avLst/>
          </a:prstGeom>
          <a:noFill/>
          <a:ln cap="flat">
            <a:noFill/>
          </a:ln>
        </p:spPr>
      </p:pic>
      <p:pic>
        <p:nvPicPr>
          <p:cNvPr id="6" name="Picture 4">
            <a:extLst>
              <a:ext uri="{FF2B5EF4-FFF2-40B4-BE49-F238E27FC236}">
                <a16:creationId xmlns:a16="http://schemas.microsoft.com/office/drawing/2014/main" id="{43F67AAD-6F56-F901-FE6E-28116034E268}"/>
              </a:ext>
            </a:extLst>
          </p:cNvPr>
          <p:cNvPicPr>
            <a:picLocks noChangeAspect="1"/>
          </p:cNvPicPr>
          <p:nvPr/>
        </p:nvPicPr>
        <p:blipFill>
          <a:blip r:embed="rId3"/>
          <a:stretch>
            <a:fillRect/>
          </a:stretch>
        </p:blipFill>
        <p:spPr>
          <a:xfrm>
            <a:off x="280355" y="5587998"/>
            <a:ext cx="2778020" cy="999100"/>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1768-54D1-99D0-755E-F365612634D7}"/>
              </a:ext>
            </a:extLst>
          </p:cNvPr>
          <p:cNvSpPr txBox="1">
            <a:spLocks noGrp="1"/>
          </p:cNvSpPr>
          <p:nvPr>
            <p:ph type="title"/>
          </p:nvPr>
        </p:nvSpPr>
        <p:spPr/>
        <p:txBody>
          <a:bodyPr/>
          <a:lstStyle/>
          <a:p>
            <a:pPr lvl="0"/>
            <a:r>
              <a:rPr lang="en-GB" u="sng">
                <a:latin typeface="Abadi" pitchFamily="34"/>
              </a:rPr>
              <a:t>Additional Eligibility Route 4 </a:t>
            </a:r>
          </a:p>
        </p:txBody>
      </p:sp>
      <p:sp>
        <p:nvSpPr>
          <p:cNvPr id="3" name="Slide Number Placeholder 3">
            <a:extLst>
              <a:ext uri="{FF2B5EF4-FFF2-40B4-BE49-F238E27FC236}">
                <a16:creationId xmlns:a16="http://schemas.microsoft.com/office/drawing/2014/main" id="{EF95CB76-0B50-2D7C-1508-C2D923B2FFCA}"/>
              </a:ext>
            </a:extLst>
          </p:cNvPr>
          <p:cNvSpPr txBox="1"/>
          <p:nvPr/>
        </p:nvSpPr>
        <p:spPr>
          <a:xfrm>
            <a:off x="11447501" y="6401750"/>
            <a:ext cx="278416" cy="274320"/>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A9F019-3618-4D66-80EC-3B13E34A87CF}" type="slidenum">
              <a:t>17</a:t>
            </a:fld>
            <a:endParaRPr lang="en-GB" sz="1200" b="0" i="1" u="none" strike="noStrike" kern="1200" cap="none" spc="0" baseline="0">
              <a:solidFill>
                <a:srgbClr val="FFFFFF"/>
              </a:solidFill>
              <a:uFillTx/>
              <a:latin typeface="Times New Roman"/>
            </a:endParaRPr>
          </a:p>
        </p:txBody>
      </p:sp>
      <p:pic>
        <p:nvPicPr>
          <p:cNvPr id="4" name="Picture 4">
            <a:extLst>
              <a:ext uri="{FF2B5EF4-FFF2-40B4-BE49-F238E27FC236}">
                <a16:creationId xmlns:a16="http://schemas.microsoft.com/office/drawing/2014/main" id="{B8083AC4-048D-81B2-2E27-67EC68192E71}"/>
              </a:ext>
            </a:extLst>
          </p:cNvPr>
          <p:cNvPicPr>
            <a:picLocks noChangeAspect="1"/>
          </p:cNvPicPr>
          <p:nvPr/>
        </p:nvPicPr>
        <p:blipFill>
          <a:blip r:embed="rId2"/>
          <a:stretch>
            <a:fillRect/>
          </a:stretch>
        </p:blipFill>
        <p:spPr>
          <a:xfrm>
            <a:off x="434065" y="5402650"/>
            <a:ext cx="2778020" cy="999100"/>
          </a:xfrm>
          <a:prstGeom prst="rect">
            <a:avLst/>
          </a:prstGeom>
          <a:noFill/>
          <a:ln cap="flat">
            <a:noFill/>
          </a:ln>
        </p:spPr>
      </p:pic>
      <p:pic>
        <p:nvPicPr>
          <p:cNvPr id="5" name="Picture 6">
            <a:extLst>
              <a:ext uri="{FF2B5EF4-FFF2-40B4-BE49-F238E27FC236}">
                <a16:creationId xmlns:a16="http://schemas.microsoft.com/office/drawing/2014/main" id="{AE12CA80-DFEC-FFAC-AA9C-E0FCA97F13F5}"/>
              </a:ext>
            </a:extLst>
          </p:cNvPr>
          <p:cNvPicPr>
            <a:picLocks noChangeAspect="1"/>
          </p:cNvPicPr>
          <p:nvPr/>
        </p:nvPicPr>
        <p:blipFill>
          <a:blip r:embed="rId3"/>
          <a:stretch>
            <a:fillRect/>
          </a:stretch>
        </p:blipFill>
        <p:spPr>
          <a:xfrm>
            <a:off x="522433" y="1447760"/>
            <a:ext cx="8683983" cy="1083362"/>
          </a:xfrm>
          <a:prstGeom prst="rect">
            <a:avLst/>
          </a:prstGeom>
          <a:noFill/>
          <a:ln cap="flat">
            <a:noFill/>
          </a:ln>
        </p:spPr>
      </p:pic>
      <p:graphicFrame>
        <p:nvGraphicFramePr>
          <p:cNvPr id="6" name="Table 7">
            <a:extLst>
              <a:ext uri="{FF2B5EF4-FFF2-40B4-BE49-F238E27FC236}">
                <a16:creationId xmlns:a16="http://schemas.microsoft.com/office/drawing/2014/main" id="{E808BF57-AE4A-3990-5B59-881F7DBDBC03}"/>
              </a:ext>
            </a:extLst>
          </p:cNvPr>
          <p:cNvGraphicFramePr>
            <a:graphicFrameLocks noGrp="1"/>
          </p:cNvGraphicFramePr>
          <p:nvPr/>
        </p:nvGraphicFramePr>
        <p:xfrm>
          <a:off x="3547067" y="2773320"/>
          <a:ext cx="7900434" cy="2601486"/>
        </p:xfrm>
        <a:graphic>
          <a:graphicData uri="http://schemas.openxmlformats.org/drawingml/2006/table">
            <a:tbl>
              <a:tblPr>
                <a:effectLst/>
              </a:tblPr>
              <a:tblGrid>
                <a:gridCol w="7900434">
                  <a:extLst>
                    <a:ext uri="{9D8B030D-6E8A-4147-A177-3AD203B41FA5}">
                      <a16:colId xmlns:a16="http://schemas.microsoft.com/office/drawing/2014/main" val="2033429456"/>
                    </a:ext>
                  </a:extLst>
                </a:gridCol>
              </a:tblGrid>
              <a:tr h="2601486">
                <a:tc>
                  <a:txBody>
                    <a:bodyPr/>
                    <a:lstStyle/>
                    <a:p>
                      <a:pPr lvl="0"/>
                      <a:endParaRPr lang="en-GB" sz="1600" b="0" i="0">
                        <a:solidFill>
                          <a:srgbClr val="000000"/>
                        </a:solidFill>
                        <a:latin typeface="Aptos"/>
                      </a:endParaRPr>
                    </a:p>
                    <a:p>
                      <a:pPr marL="0" marR="0" lvl="0" indent="0" algn="l" defTabSz="914400" rtl="0" fontAlgn="auto" hangingPunct="1">
                        <a:lnSpc>
                          <a:spcPct val="100000"/>
                        </a:lnSpc>
                        <a:spcBef>
                          <a:spcPts val="0"/>
                        </a:spcBef>
                        <a:spcAft>
                          <a:spcPts val="0"/>
                        </a:spcAft>
                        <a:buNone/>
                        <a:tabLst/>
                      </a:pPr>
                      <a:r>
                        <a:rPr lang="en-GB" sz="1600" b="1" i="0" u="sng">
                          <a:solidFill>
                            <a:srgbClr val="000000"/>
                          </a:solidFill>
                          <a:latin typeface="Abadi" pitchFamily="34"/>
                        </a:rPr>
                        <a:t>Evidence Required</a:t>
                      </a:r>
                      <a:endParaRPr lang="en-GB" sz="1600" b="0" i="0">
                        <a:solidFill>
                          <a:srgbClr val="000000"/>
                        </a:solidFill>
                        <a:latin typeface="Abadi" pitchFamily="34"/>
                      </a:endParaRPr>
                    </a:p>
                    <a:p>
                      <a:pPr marL="285750" lvl="0" indent="-285750">
                        <a:buSzPct val="100000"/>
                        <a:buFont typeface="Arial" pitchFamily="34"/>
                        <a:buChar char="•"/>
                      </a:pPr>
                      <a:r>
                        <a:rPr lang="en-GB" sz="1600" b="0" i="0">
                          <a:solidFill>
                            <a:srgbClr val="000000"/>
                          </a:solidFill>
                          <a:latin typeface="Abadi" pitchFamily="34"/>
                        </a:rPr>
                        <a:t>Any documentation showing eligibility for free school meals due to low-income provided by the Department for Education or from the School</a:t>
                      </a:r>
                    </a:p>
                    <a:p>
                      <a:pPr lvl="0"/>
                      <a:br>
                        <a:rPr lang="en-GB" sz="1600" b="0" i="0">
                          <a:solidFill>
                            <a:srgbClr val="000000"/>
                          </a:solidFill>
                          <a:latin typeface="Abadi" pitchFamily="34"/>
                        </a:rPr>
                      </a:br>
                      <a:r>
                        <a:rPr lang="en-GB" sz="1600" b="0" i="0">
                          <a:solidFill>
                            <a:srgbClr val="000000"/>
                          </a:solidFill>
                          <a:latin typeface="Abadi" pitchFamily="34"/>
                        </a:rPr>
                        <a:t>• Eligibility Checking Service (ECS)27 </a:t>
                      </a:r>
                      <a:r>
                        <a:rPr lang="en-GB" sz="1600" b="0" i="0">
                          <a:solidFill>
                            <a:srgbClr val="0563C1"/>
                          </a:solidFill>
                          <a:latin typeface="Abadi" pitchFamily="34"/>
                        </a:rPr>
                        <a:t>www.fsm.education.gov.uk</a:t>
                      </a:r>
                      <a:br>
                        <a:rPr lang="en-GB" sz="1600" b="0" i="0">
                          <a:solidFill>
                            <a:srgbClr val="0563C1"/>
                          </a:solidFill>
                          <a:latin typeface="Abadi" pitchFamily="34"/>
                        </a:rPr>
                      </a:br>
                      <a:r>
                        <a:rPr lang="en-GB" sz="1600" b="0" i="0">
                          <a:solidFill>
                            <a:srgbClr val="0563C1"/>
                          </a:solidFill>
                          <a:latin typeface="Abadi" pitchFamily="34"/>
                        </a:rPr>
                        <a:t>https://www.gov.uk/government/publications/free-school-meals-guidance-for-schools-and-local-authorities</a:t>
                      </a:r>
                      <a:endParaRPr lang="en-GB" sz="1600">
                        <a:latin typeface="Abadi" pitchFamily="34"/>
                      </a:endParaRPr>
                    </a:p>
                  </a:txBody>
                  <a:tcPr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691722"/>
                  </a:ext>
                </a:extLst>
              </a:tr>
            </a:tbl>
          </a:graphicData>
        </a:graphic>
      </p:graphicFrame>
      <p:sp>
        <p:nvSpPr>
          <p:cNvPr id="7" name="Rectangle 1">
            <a:extLst>
              <a:ext uri="{FF2B5EF4-FFF2-40B4-BE49-F238E27FC236}">
                <a16:creationId xmlns:a16="http://schemas.microsoft.com/office/drawing/2014/main" id="{4994D7C4-2295-22C1-2AB3-3E44FF367A87}"/>
              </a:ext>
            </a:extLst>
          </p:cNvPr>
          <p:cNvSpPr/>
          <p:nvPr/>
        </p:nvSpPr>
        <p:spPr>
          <a:xfrm>
            <a:off x="431999" y="2911733"/>
            <a:ext cx="42217180" cy="646334"/>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br>
              <a:rPr lang="en-US" sz="1800" b="0" i="0" u="none" strike="noStrike" kern="1200" cap="none" spc="0" baseline="0">
                <a:solidFill>
                  <a:srgbClr val="000000"/>
                </a:solidFill>
                <a:uFillTx/>
                <a:latin typeface="Arial" pitchFamily="34"/>
              </a:rPr>
            </a:br>
            <a:endParaRPr lang="en-US" sz="1800" b="0" i="0" u="none" strike="noStrike" kern="1200" cap="none" spc="0" baseline="0">
              <a:solidFill>
                <a:srgbClr val="000000"/>
              </a:solidFill>
              <a:uFillTx/>
              <a:latin typeface="Arial" pitchFamily="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D888-618F-ED01-87B1-2C46C208C0BC}"/>
              </a:ext>
            </a:extLst>
          </p:cNvPr>
          <p:cNvSpPr txBox="1">
            <a:spLocks noGrp="1"/>
          </p:cNvSpPr>
          <p:nvPr>
            <p:ph type="title"/>
          </p:nvPr>
        </p:nvSpPr>
        <p:spPr>
          <a:xfrm>
            <a:off x="1080930" y="199796"/>
            <a:ext cx="10515600" cy="1325559"/>
          </a:xfrm>
        </p:spPr>
        <p:txBody>
          <a:bodyPr/>
          <a:lstStyle/>
          <a:p>
            <a:pPr lvl="0"/>
            <a:r>
              <a:rPr lang="en-GB" u="sng">
                <a:latin typeface="Abadi" pitchFamily="34"/>
              </a:rPr>
              <a:t>Onboarding and declaration Fees</a:t>
            </a:r>
          </a:p>
        </p:txBody>
      </p:sp>
      <p:sp>
        <p:nvSpPr>
          <p:cNvPr id="3" name="TextBox 4">
            <a:extLst>
              <a:ext uri="{FF2B5EF4-FFF2-40B4-BE49-F238E27FC236}">
                <a16:creationId xmlns:a16="http://schemas.microsoft.com/office/drawing/2014/main" id="{39FE258B-7C39-23CF-7E9B-A8079D8AC59E}"/>
              </a:ext>
            </a:extLst>
          </p:cNvPr>
          <p:cNvSpPr txBox="1"/>
          <p:nvPr/>
        </p:nvSpPr>
        <p:spPr>
          <a:xfrm>
            <a:off x="1080930" y="2590303"/>
            <a:ext cx="919811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badi" pitchFamily="34"/>
                <a:ea typeface="Aptos" pitchFamily="34"/>
                <a:cs typeface="Aptos" pitchFamily="34"/>
              </a:rPr>
              <a:t>There is a one-off ‘on-boarding’ fee of £500+VAT to join the network, with an annual fee of £100 to be paid at the start of each financial year, effective from 1st April 2024, and a £85+VAT administration fee per declaration issued, for installers ONLY. </a:t>
            </a:r>
            <a:r>
              <a:rPr lang="en-GB" sz="1800" b="1" i="0" u="none" strike="noStrike" kern="1200" cap="none" spc="0" baseline="0">
                <a:solidFill>
                  <a:srgbClr val="000000"/>
                </a:solidFill>
                <a:uFillTx/>
                <a:latin typeface="Abadi" pitchFamily="34"/>
                <a:ea typeface="Aptos" pitchFamily="34"/>
                <a:cs typeface="Aptos" pitchFamily="34"/>
              </a:rPr>
              <a:t>Local authorities do not pay any sort of fees to partnership with Supplier Network. </a:t>
            </a:r>
          </a:p>
        </p:txBody>
      </p:sp>
      <p:pic>
        <p:nvPicPr>
          <p:cNvPr id="4" name="Picture 5">
            <a:extLst>
              <a:ext uri="{FF2B5EF4-FFF2-40B4-BE49-F238E27FC236}">
                <a16:creationId xmlns:a16="http://schemas.microsoft.com/office/drawing/2014/main" id="{88101362-68E4-8C20-DAC2-156AFCA2608E}"/>
              </a:ext>
            </a:extLst>
          </p:cNvPr>
          <p:cNvPicPr>
            <a:picLocks noChangeAspect="1"/>
          </p:cNvPicPr>
          <p:nvPr/>
        </p:nvPicPr>
        <p:blipFill>
          <a:blip r:embed="rId2"/>
          <a:stretch>
            <a:fillRect/>
          </a:stretch>
        </p:blipFill>
        <p:spPr>
          <a:xfrm>
            <a:off x="322380" y="5435678"/>
            <a:ext cx="2778020" cy="999100"/>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D8F2-F982-229A-4F6E-8D07ACEF233C}"/>
              </a:ext>
            </a:extLst>
          </p:cNvPr>
          <p:cNvSpPr txBox="1">
            <a:spLocks noGrp="1"/>
          </p:cNvSpPr>
          <p:nvPr>
            <p:ph type="title"/>
          </p:nvPr>
        </p:nvSpPr>
        <p:spPr>
          <a:xfrm>
            <a:off x="431999" y="176095"/>
            <a:ext cx="9198114" cy="431999"/>
          </a:xfrm>
        </p:spPr>
        <p:txBody>
          <a:bodyPr>
            <a:normAutofit fontScale="90000"/>
          </a:bodyPr>
          <a:lstStyle/>
          <a:p>
            <a:pPr lvl="0"/>
            <a:r>
              <a:rPr lang="en-GB" sz="4000" u="sng"/>
              <a:t>Approved Paying Installers</a:t>
            </a:r>
          </a:p>
        </p:txBody>
      </p:sp>
      <p:sp>
        <p:nvSpPr>
          <p:cNvPr id="3" name="TextBox 4">
            <a:extLst>
              <a:ext uri="{FF2B5EF4-FFF2-40B4-BE49-F238E27FC236}">
                <a16:creationId xmlns:a16="http://schemas.microsoft.com/office/drawing/2014/main" id="{C119F021-77B4-C81A-ADD1-30155AEF3407}"/>
              </a:ext>
            </a:extLst>
          </p:cNvPr>
          <p:cNvSpPr txBox="1"/>
          <p:nvPr/>
        </p:nvSpPr>
        <p:spPr>
          <a:xfrm>
            <a:off x="431999" y="732818"/>
            <a:ext cx="3019741" cy="600164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A &amp; D Carbon Solutions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Active Homes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Agility ECO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All Seasons Interiors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Alto Energy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Aran Insulation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Baxter Kelly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Berks Insulation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Carbon Rewind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Carbon Savings Ltd T/A Warmauk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Commercial Improvements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Direct Savings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InstaGroup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000000"/>
                </a:solidFill>
                <a:uFillTx/>
                <a:latin typeface="Abadi" pitchFamily="34"/>
              </a:rPr>
              <a:t>J &amp; J Crump &amp; Son Ltd. </a:t>
            </a:r>
            <a:endParaRPr lang="en-GB" sz="1600" b="0" i="0" u="none" strike="noStrike" kern="1200" cap="none" spc="0" baseline="0">
              <a:solidFill>
                <a:srgbClr val="000000"/>
              </a:solidFill>
              <a:uFillTx/>
              <a:latin typeface="Abad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Marigold Insulation UK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Max Energy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Midland Smart Energy Limited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Next Energy Solutions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Next Recycle Previously Elanworth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South Coast Insulation Services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YES Energy Solutions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ptos"/>
            </a:endParaRPr>
          </a:p>
        </p:txBody>
      </p:sp>
      <p:sp>
        <p:nvSpPr>
          <p:cNvPr id="4" name="TextBox 5">
            <a:extLst>
              <a:ext uri="{FF2B5EF4-FFF2-40B4-BE49-F238E27FC236}">
                <a16:creationId xmlns:a16="http://schemas.microsoft.com/office/drawing/2014/main" id="{A4714251-92ED-FDC2-5239-368920DFDDB8}"/>
              </a:ext>
            </a:extLst>
          </p:cNvPr>
          <p:cNvSpPr txBox="1"/>
          <p:nvPr/>
        </p:nvSpPr>
        <p:spPr>
          <a:xfrm>
            <a:off x="3451741" y="732818"/>
            <a:ext cx="3342964" cy="58169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Dyson Energy Services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Eaga Energy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ECO SUBS LIMITED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Eco3 Installs Ltd/BNeutral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Ellipse Energy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Energy Saving Group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Energy Saviour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Energy Specifics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Environmental Technical Services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Evolve Home Energy Solutions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Free Eco Funding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Golden Globe Merchants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Grant Store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Green Deal Centre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Green Home Plans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Home Efficient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MK City Group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NCS Property Maintenance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Network Energy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Macbrook Gas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badi" pitchFamily="34"/>
              </a:rPr>
              <a:t>Zing Energy</a:t>
            </a:r>
            <a:r>
              <a:rPr lang="en-GB" sz="1600" b="0" i="0" u="none" strike="noStrike" kern="1200" cap="none" spc="0" baseline="0">
                <a:solidFill>
                  <a:srgbClr val="000000"/>
                </a:solidFill>
                <a:uFillTx/>
                <a:latin typeface="Abadi"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badi" pitchFamily="34"/>
              </a:rPr>
              <a:t>Urban Retrofit Projects Ltd</a:t>
            </a:r>
            <a:r>
              <a:rPr lang="en-GB" sz="1600" b="0" i="0" u="none" strike="noStrike" kern="1200" cap="none" spc="0" baseline="0">
                <a:solidFill>
                  <a:srgbClr val="000000"/>
                </a:solidFill>
                <a:uFillTx/>
                <a:latin typeface="Abadi"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Emerald Green Energy Ltd</a:t>
            </a:r>
          </a:p>
        </p:txBody>
      </p:sp>
      <p:sp>
        <p:nvSpPr>
          <p:cNvPr id="5" name="TextBox 6">
            <a:extLst>
              <a:ext uri="{FF2B5EF4-FFF2-40B4-BE49-F238E27FC236}">
                <a16:creationId xmlns:a16="http://schemas.microsoft.com/office/drawing/2014/main" id="{2974092A-1BDE-FF5C-16D9-75746946CA4E}"/>
              </a:ext>
            </a:extLst>
          </p:cNvPr>
          <p:cNvSpPr txBox="1"/>
          <p:nvPr/>
        </p:nvSpPr>
        <p:spPr>
          <a:xfrm>
            <a:off x="6656438" y="732818"/>
            <a:ext cx="2674994" cy="566308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Nu-Wey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Origin Energy Service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Park Home Energy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Passion Solutions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Platinum Park Home Services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Plumb- Line Contracting Limited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Prescription for Wamth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Premier Energy Contractors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RMS Energy Solutions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Saviour Energy Solutions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Simple Green Energy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Simply Eco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Smart Energy Sense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badi" pitchFamily="34"/>
              </a:rPr>
              <a:t>SO, ECO Ltd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badi" pitchFamily="34"/>
              </a:rPr>
              <a:t>Stellar Energy UK Ltd</a:t>
            </a:r>
            <a:r>
              <a:rPr lang="en-GB" sz="1600" b="0" i="0" u="none" strike="noStrike" kern="1200" cap="none" spc="0" baseline="0">
                <a:solidFill>
                  <a:srgbClr val="000000"/>
                </a:solidFill>
                <a:uFillTx/>
                <a:latin typeface="Abadi"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badi" pitchFamily="34"/>
              </a:rPr>
              <a:t>Sustain Energy</a:t>
            </a:r>
            <a:r>
              <a:rPr lang="en-GB" sz="1600" b="0" i="0" u="none" strike="noStrike" kern="1200" cap="none" spc="0" baseline="0">
                <a:solidFill>
                  <a:srgbClr val="000000"/>
                </a:solidFill>
                <a:uFillTx/>
                <a:latin typeface="Abadi"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badi" pitchFamily="34"/>
              </a:rPr>
              <a:t>Thames Valley Insulation</a:t>
            </a:r>
            <a:r>
              <a:rPr lang="en-GB" sz="1600" b="0" i="0" u="none" strike="noStrike" kern="1200" cap="none" spc="0" baseline="0">
                <a:solidFill>
                  <a:srgbClr val="000000"/>
                </a:solidFill>
                <a:uFillTx/>
                <a:latin typeface="Abadi"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badi" pitchFamily="34"/>
              </a:rPr>
              <a:t>Zoa Energy Solutions</a:t>
            </a:r>
            <a:r>
              <a:rPr lang="en-GB" sz="1600" b="0" i="0" u="none" strike="noStrike" kern="1200" cap="none" spc="0" baseline="0">
                <a:solidFill>
                  <a:srgbClr val="000000"/>
                </a:solidFill>
                <a:uFillTx/>
                <a:latin typeface="Abadi"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badi" pitchFamily="34"/>
              </a:rPr>
              <a:t>Work Work Ltd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8103E8-4F89-44CD-9CB4-00D9F5CF5920}"/>
              </a:ext>
            </a:extLst>
          </p:cNvPr>
          <p:cNvGrpSpPr/>
          <p:nvPr/>
        </p:nvGrpSpPr>
        <p:grpSpPr>
          <a:xfrm>
            <a:off x="924028" y="1711423"/>
            <a:ext cx="9541729" cy="3176928"/>
            <a:chOff x="1635423" y="2787177"/>
            <a:chExt cx="14312593" cy="4765391"/>
          </a:xfrm>
        </p:grpSpPr>
        <p:sp>
          <p:nvSpPr>
            <p:cNvPr id="4" name="TextBox 4"/>
            <p:cNvSpPr txBox="1"/>
            <p:nvPr/>
          </p:nvSpPr>
          <p:spPr>
            <a:xfrm>
              <a:off x="1635423" y="2787177"/>
              <a:ext cx="9772495" cy="615553"/>
            </a:xfrm>
            <a:prstGeom prst="rect">
              <a:avLst/>
            </a:prstGeom>
          </p:spPr>
          <p:txBody>
            <a:bodyPr wrap="square" lIns="0" tIns="0" rIns="0" bIns="0" rtlCol="0" anchor="t">
              <a:spAutoFit/>
            </a:bodyPr>
            <a:lstStyle/>
            <a:p>
              <a:pPr>
                <a:lnSpc>
                  <a:spcPts val="3226"/>
                </a:lnSpc>
              </a:pPr>
              <a:r>
                <a:rPr lang="en-US" sz="2800" b="1" spc="134" dirty="0">
                  <a:solidFill>
                    <a:srgbClr val="222222"/>
                  </a:solidFill>
                  <a:latin typeface="Glacial Indifference Bold"/>
                </a:rPr>
                <a:t>A brief overview of NEF/BHBH</a:t>
              </a:r>
            </a:p>
          </p:txBody>
        </p:sp>
        <p:sp>
          <p:nvSpPr>
            <p:cNvPr id="5" name="TextBox 5"/>
            <p:cNvSpPr txBox="1"/>
            <p:nvPr/>
          </p:nvSpPr>
          <p:spPr>
            <a:xfrm>
              <a:off x="1657845" y="3576096"/>
              <a:ext cx="14290171" cy="3976472"/>
            </a:xfrm>
            <a:prstGeom prst="rect">
              <a:avLst/>
            </a:prstGeom>
          </p:spPr>
          <p:txBody>
            <a:bodyPr wrap="square" lIns="0" tIns="0" rIns="0" bIns="0" rtlCol="0" anchor="t">
              <a:spAutoFit/>
            </a:bodyPr>
            <a:lstStyle/>
            <a:p>
              <a:pPr>
                <a:lnSpc>
                  <a:spcPts val="3498"/>
                </a:lnSpc>
              </a:pPr>
              <a:endParaRPr lang="en-US" sz="2400" spc="103" dirty="0">
                <a:solidFill>
                  <a:srgbClr val="222222"/>
                </a:solidFill>
                <a:latin typeface="Glacial Indifference" panose="020B0604020202020204" charset="0"/>
              </a:endParaRPr>
            </a:p>
            <a:p>
              <a:pPr>
                <a:lnSpc>
                  <a:spcPts val="3498"/>
                </a:lnSpc>
              </a:pPr>
              <a:r>
                <a:rPr lang="en-US" sz="2400" spc="103" dirty="0">
                  <a:solidFill>
                    <a:srgbClr val="222222"/>
                  </a:solidFill>
                  <a:latin typeface="Glacial Indifference"/>
                </a:rPr>
                <a:t>Our fuel poverty service – Better Housing Better Health (BHBH)</a:t>
              </a:r>
              <a:endParaRPr lang="en-US" sz="2400" spc="103" dirty="0">
                <a:solidFill>
                  <a:srgbClr val="222222"/>
                </a:solidFill>
                <a:latin typeface="Glacial Indifference" panose="020B0604020202020204" charset="0"/>
              </a:endParaRPr>
            </a:p>
            <a:p>
              <a:pPr>
                <a:lnSpc>
                  <a:spcPts val="3498"/>
                </a:lnSpc>
              </a:pPr>
              <a:endParaRPr lang="en-US" sz="2400" spc="103" dirty="0">
                <a:solidFill>
                  <a:srgbClr val="222222"/>
                </a:solidFill>
                <a:latin typeface="Glacial Indifference"/>
              </a:endParaRPr>
            </a:p>
            <a:p>
              <a:pPr>
                <a:lnSpc>
                  <a:spcPts val="3498"/>
                </a:lnSpc>
              </a:pPr>
              <a:r>
                <a:rPr lang="en-US" sz="2400" spc="103" dirty="0">
                  <a:solidFill>
                    <a:srgbClr val="222222"/>
                  </a:solidFill>
                  <a:latin typeface="Glacial Indifference"/>
                </a:rPr>
                <a:t>Support and interventions</a:t>
              </a:r>
              <a:endParaRPr lang="en-US" sz="2400" spc="103" dirty="0">
                <a:solidFill>
                  <a:srgbClr val="222222"/>
                </a:solidFill>
                <a:latin typeface="Glacial Indifference" panose="020B0604020202020204" charset="0"/>
              </a:endParaRPr>
            </a:p>
            <a:p>
              <a:pPr>
                <a:lnSpc>
                  <a:spcPts val="3498"/>
                </a:lnSpc>
              </a:pPr>
              <a:endParaRPr lang="en-US" sz="2400" spc="103" dirty="0">
                <a:solidFill>
                  <a:srgbClr val="222222"/>
                </a:solidFill>
                <a:latin typeface="Glacial Indifference" panose="020B0604020202020204" charset="0"/>
              </a:endParaRPr>
            </a:p>
            <a:p>
              <a:pPr>
                <a:lnSpc>
                  <a:spcPts val="3498"/>
                </a:lnSpc>
              </a:pPr>
              <a:r>
                <a:rPr lang="en-US" sz="2400" spc="103" dirty="0">
                  <a:solidFill>
                    <a:srgbClr val="222222"/>
                  </a:solidFill>
                  <a:latin typeface="Glacial Indifference"/>
                </a:rPr>
                <a:t>Contact us – how to refer</a:t>
              </a:r>
              <a:endParaRPr lang="en-US" sz="2400" spc="103" dirty="0">
                <a:solidFill>
                  <a:srgbClr val="222222"/>
                </a:solidFill>
                <a:latin typeface="Glacial Indifference" panose="020B0604020202020204" charset="0"/>
              </a:endParaRPr>
            </a:p>
          </p:txBody>
        </p:sp>
      </p:grpSp>
      <p:grpSp>
        <p:nvGrpSpPr>
          <p:cNvPr id="20" name="Group 19">
            <a:extLst>
              <a:ext uri="{FF2B5EF4-FFF2-40B4-BE49-F238E27FC236}">
                <a16:creationId xmlns:a16="http://schemas.microsoft.com/office/drawing/2014/main" id="{67F037D7-08AE-48B6-83CA-4F11427D6078}"/>
              </a:ext>
            </a:extLst>
          </p:cNvPr>
          <p:cNvGrpSpPr/>
          <p:nvPr/>
        </p:nvGrpSpPr>
        <p:grpSpPr>
          <a:xfrm>
            <a:off x="1090281" y="736601"/>
            <a:ext cx="3834143" cy="709596"/>
            <a:chOff x="1635422" y="1082118"/>
            <a:chExt cx="5751215" cy="1064395"/>
          </a:xfrm>
        </p:grpSpPr>
        <p:sp>
          <p:nvSpPr>
            <p:cNvPr id="3" name="TextBox 3"/>
            <p:cNvSpPr txBox="1"/>
            <p:nvPr/>
          </p:nvSpPr>
          <p:spPr>
            <a:xfrm>
              <a:off x="1635422" y="1082118"/>
              <a:ext cx="5751215" cy="1057982"/>
            </a:xfrm>
            <a:prstGeom prst="rect">
              <a:avLst/>
            </a:prstGeom>
          </p:spPr>
          <p:txBody>
            <a:bodyPr wrap="square" lIns="0" tIns="0" rIns="0" bIns="0" rtlCol="0" anchor="t">
              <a:spAutoFit/>
            </a:bodyPr>
            <a:lstStyle/>
            <a:p>
              <a:pPr>
                <a:lnSpc>
                  <a:spcPts val="5548"/>
                </a:lnSpc>
              </a:pPr>
              <a:r>
                <a:rPr lang="en-US" sz="5067" spc="126" dirty="0">
                  <a:solidFill>
                    <a:srgbClr val="FF2870"/>
                  </a:solidFill>
                  <a:latin typeface="Glacial Indifference Bold" panose="020B0604020202020204" charset="0"/>
                </a:rPr>
                <a:t>CONTENTS</a:t>
              </a:r>
            </a:p>
          </p:txBody>
        </p:sp>
        <p:sp>
          <p:nvSpPr>
            <p:cNvPr id="6" name="AutoShape 6"/>
            <p:cNvSpPr/>
            <p:nvPr/>
          </p:nvSpPr>
          <p:spPr>
            <a:xfrm flipV="1">
              <a:off x="1635424" y="2077934"/>
              <a:ext cx="5751213" cy="68579"/>
            </a:xfrm>
            <a:prstGeom prst="rect">
              <a:avLst/>
            </a:prstGeom>
            <a:solidFill>
              <a:srgbClr val="FFE148"/>
            </a:solidFill>
          </p:spPr>
          <p:txBody>
            <a:bodyPr/>
            <a:lstStyle/>
            <a:p>
              <a:endParaRPr lang="en-GB" sz="1200"/>
            </a:p>
          </p:txBody>
        </p:sp>
      </p:grpSp>
      <p:grpSp>
        <p:nvGrpSpPr>
          <p:cNvPr id="8" name="Group 7">
            <a:extLst>
              <a:ext uri="{FF2B5EF4-FFF2-40B4-BE49-F238E27FC236}">
                <a16:creationId xmlns:a16="http://schemas.microsoft.com/office/drawing/2014/main" id="{7B6A7EA8-BE6C-4F48-8A8D-7C2CA1DD4B9B}"/>
              </a:ext>
            </a:extLst>
          </p:cNvPr>
          <p:cNvGrpSpPr/>
          <p:nvPr/>
        </p:nvGrpSpPr>
        <p:grpSpPr>
          <a:xfrm>
            <a:off x="1090282" y="4372252"/>
            <a:ext cx="9375475" cy="803693"/>
            <a:chOff x="1635423" y="7647586"/>
            <a:chExt cx="14063212" cy="1205539"/>
          </a:xfrm>
        </p:grpSpPr>
        <p:sp>
          <p:nvSpPr>
            <p:cNvPr id="9" name="TextBox 9"/>
            <p:cNvSpPr txBox="1"/>
            <p:nvPr/>
          </p:nvSpPr>
          <p:spPr>
            <a:xfrm>
              <a:off x="1635423" y="7647586"/>
              <a:ext cx="8279470" cy="615554"/>
            </a:xfrm>
            <a:prstGeom prst="rect">
              <a:avLst/>
            </a:prstGeom>
          </p:spPr>
          <p:txBody>
            <a:bodyPr lIns="0" tIns="0" rIns="0" bIns="0" rtlCol="0" anchor="t">
              <a:spAutoFit/>
            </a:bodyPr>
            <a:lstStyle/>
            <a:p>
              <a:pPr>
                <a:lnSpc>
                  <a:spcPts val="3226"/>
                </a:lnSpc>
              </a:pPr>
              <a:endParaRPr lang="en-US" sz="2667" spc="134" dirty="0">
                <a:solidFill>
                  <a:srgbClr val="222222"/>
                </a:solidFill>
                <a:latin typeface="Glacial Indifference Bold"/>
              </a:endParaRPr>
            </a:p>
          </p:txBody>
        </p:sp>
        <p:sp>
          <p:nvSpPr>
            <p:cNvPr id="10" name="TextBox 10"/>
            <p:cNvSpPr txBox="1"/>
            <p:nvPr/>
          </p:nvSpPr>
          <p:spPr>
            <a:xfrm>
              <a:off x="1635423" y="8260557"/>
              <a:ext cx="14063212" cy="592568"/>
            </a:xfrm>
            <a:prstGeom prst="rect">
              <a:avLst/>
            </a:prstGeom>
          </p:spPr>
          <p:txBody>
            <a:bodyPr lIns="0" tIns="0" rIns="0" bIns="0" rtlCol="0" anchor="t">
              <a:spAutoFit/>
            </a:bodyPr>
            <a:lstStyle/>
            <a:p>
              <a:pPr>
                <a:lnSpc>
                  <a:spcPts val="3498"/>
                </a:lnSpc>
              </a:pPr>
              <a:endParaRPr lang="en-US" sz="2000" spc="103" dirty="0">
                <a:solidFill>
                  <a:srgbClr val="222222"/>
                </a:solidFill>
                <a:latin typeface="Glacial Indifference" panose="020B060402020202020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0BD8-D950-5AFF-6933-55FC77647083}"/>
              </a:ext>
            </a:extLst>
          </p:cNvPr>
          <p:cNvSpPr txBox="1">
            <a:spLocks noGrp="1"/>
          </p:cNvSpPr>
          <p:nvPr>
            <p:ph type="title"/>
          </p:nvPr>
        </p:nvSpPr>
        <p:spPr>
          <a:xfrm>
            <a:off x="356414" y="-164244"/>
            <a:ext cx="10515600" cy="1325559"/>
          </a:xfrm>
        </p:spPr>
        <p:txBody>
          <a:bodyPr/>
          <a:lstStyle/>
          <a:p>
            <a:pPr lvl="0"/>
            <a:r>
              <a:rPr lang="en-GB" sz="2400" u="sng">
                <a:latin typeface="Abadi" pitchFamily="34"/>
              </a:rPr>
              <a:t>Suppler Networks Areas </a:t>
            </a:r>
          </a:p>
        </p:txBody>
      </p:sp>
      <p:sp>
        <p:nvSpPr>
          <p:cNvPr id="3" name="Text Placeholder 2">
            <a:extLst>
              <a:ext uri="{FF2B5EF4-FFF2-40B4-BE49-F238E27FC236}">
                <a16:creationId xmlns:a16="http://schemas.microsoft.com/office/drawing/2014/main" id="{0FCA9506-7B90-0FC9-8DA1-701F5C886401}"/>
              </a:ext>
            </a:extLst>
          </p:cNvPr>
          <p:cNvSpPr txBox="1">
            <a:spLocks noGrp="1"/>
          </p:cNvSpPr>
          <p:nvPr>
            <p:ph type="body" idx="4294967295"/>
          </p:nvPr>
        </p:nvSpPr>
        <p:spPr>
          <a:xfrm>
            <a:off x="356414" y="703630"/>
            <a:ext cx="9236619" cy="641625"/>
          </a:xfrm>
        </p:spPr>
        <p:txBody>
          <a:bodyPr/>
          <a:lstStyle/>
          <a:p>
            <a:pPr lvl="0"/>
            <a:r>
              <a:rPr lang="en-GB" sz="1800">
                <a:latin typeface="Abadi" pitchFamily="34"/>
              </a:rPr>
              <a:t>NEF (National Energy Foundation) currently administers ECO Flex on behalf:  </a:t>
            </a:r>
          </a:p>
          <a:p>
            <a:pPr lvl="0"/>
            <a:endParaRPr lang="en-GB"/>
          </a:p>
        </p:txBody>
      </p:sp>
      <p:sp>
        <p:nvSpPr>
          <p:cNvPr id="4" name="TextBox 6">
            <a:extLst>
              <a:ext uri="{FF2B5EF4-FFF2-40B4-BE49-F238E27FC236}">
                <a16:creationId xmlns:a16="http://schemas.microsoft.com/office/drawing/2014/main" id="{64466B1F-717F-49E7-BB70-07AD8A330D92}"/>
              </a:ext>
            </a:extLst>
          </p:cNvPr>
          <p:cNvSpPr txBox="1"/>
          <p:nvPr/>
        </p:nvSpPr>
        <p:spPr>
          <a:xfrm>
            <a:off x="457611" y="1284494"/>
            <a:ext cx="6100913" cy="5262975"/>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Basingstoke and Deane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Buckinghamshire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Cherwell District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Dacorum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Hammersmith &amp; Fulham District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Hertsmere Borough Council  </a:t>
            </a: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London Borough of Ealing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North Northants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Oxford City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South Oxfordshire District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St Albans City and District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Three Rivers District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Vale of Whitehorse District Council  </a:t>
            </a: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Watford Borough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West Oxfordshire District Council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West Northants Council</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Winchester City Council</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London Borough of Hillingdon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Royal Borough of Windsor and Maidenhead </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West Sussex </a:t>
            </a: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Welwyn Hatfield Borough Council</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East Hertfordshire Council</a:t>
            </a:r>
            <a:endParaRPr lang="en-GB" sz="1400" b="0" i="0" u="none" strike="noStrike" kern="1200" cap="none" spc="0" baseline="0">
              <a:solidFill>
                <a:srgbClr val="000000"/>
              </a:solidFill>
              <a:uFillTx/>
              <a:latin typeface="Abadi" pitchFamily="34"/>
              <a:ea typeface="Aptos" pitchFamily="34"/>
              <a:cs typeface="Aptos" pitchFamily="34"/>
            </a:endParaRP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badi" pitchFamily="34"/>
                <a:ea typeface="Times New Roman" pitchFamily="18"/>
                <a:cs typeface="Aptos" pitchFamily="34"/>
              </a:rPr>
              <a:t>Essex County Council </a:t>
            </a:r>
          </a:p>
          <a:p>
            <a:pPr marL="342900" marR="0" lvl="0" indent="-342900" algn="l" defTabSz="914400" rtl="0" fontAlgn="auto" hangingPunct="1">
              <a:lnSpc>
                <a:spcPct val="100000"/>
              </a:lnSpc>
              <a:spcBef>
                <a:spcPts val="0"/>
              </a:spcBef>
              <a:spcAft>
                <a:spcPts val="0"/>
              </a:spcAft>
              <a:buSzPct val="100000"/>
              <a:buFont typeface="Aptos Display"/>
              <a:buAutoNum type="arabicPeriod"/>
              <a:tabLst>
                <a:tab pos="457200" algn="l"/>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Abadi" pitchFamily="34"/>
                <a:ea typeface="Aptos" pitchFamily="34"/>
                <a:cs typeface="Aptos" pitchFamily="34"/>
              </a:rPr>
              <a:t>Stevenage Borough Council</a:t>
            </a:r>
            <a:endParaRPr lang="en-GB" sz="1400" b="0" i="0" u="none" strike="noStrike" kern="1200" cap="none" spc="0" baseline="0">
              <a:solidFill>
                <a:srgbClr val="000000"/>
              </a:solidFill>
              <a:uFillTx/>
              <a:latin typeface="Abadi" pitchFamily="34"/>
              <a:ea typeface="Aptos" pitchFamily="34"/>
              <a:cs typeface="Aptos" pitchFamily="34"/>
            </a:endParaRPr>
          </a:p>
        </p:txBody>
      </p:sp>
      <p:pic>
        <p:nvPicPr>
          <p:cNvPr id="5" name="Picture 9">
            <a:extLst>
              <a:ext uri="{FF2B5EF4-FFF2-40B4-BE49-F238E27FC236}">
                <a16:creationId xmlns:a16="http://schemas.microsoft.com/office/drawing/2014/main" id="{5A6C9031-F7C5-1DA4-8788-340A40C38894}"/>
              </a:ext>
            </a:extLst>
          </p:cNvPr>
          <p:cNvPicPr>
            <a:picLocks noChangeAspect="1"/>
          </p:cNvPicPr>
          <p:nvPr/>
        </p:nvPicPr>
        <p:blipFill>
          <a:blip r:embed="rId2"/>
          <a:stretch>
            <a:fillRect/>
          </a:stretch>
        </p:blipFill>
        <p:spPr>
          <a:xfrm>
            <a:off x="6784665" y="5584880"/>
            <a:ext cx="2845448" cy="1023350"/>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430A582-9ECC-BD3D-2E24-B1B3D8452502}"/>
              </a:ext>
            </a:extLst>
          </p:cNvPr>
          <p:cNvSpPr txBox="1"/>
          <p:nvPr/>
        </p:nvSpPr>
        <p:spPr>
          <a:xfrm>
            <a:off x="11447501" y="6401750"/>
            <a:ext cx="278416" cy="274320"/>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0416FB-6E62-44AF-B6D8-6EBE133086F2}" type="slidenum">
              <a:rPr/>
              <a:t>21</a:t>
            </a:fld>
            <a:endParaRPr lang="en-GB" sz="1200" b="0" i="1" u="none" strike="noStrike" kern="1200" cap="none" spc="0" baseline="0">
              <a:solidFill>
                <a:srgbClr val="FFFFFF"/>
              </a:solidFill>
              <a:uFillTx/>
              <a:latin typeface="Times New Roman"/>
            </a:endParaRPr>
          </a:p>
        </p:txBody>
      </p:sp>
      <p:sp>
        <p:nvSpPr>
          <p:cNvPr id="3" name="Title 7" hidden="1">
            <a:extLst>
              <a:ext uri="{FF2B5EF4-FFF2-40B4-BE49-F238E27FC236}">
                <a16:creationId xmlns:a16="http://schemas.microsoft.com/office/drawing/2014/main" id="{624B882F-96FB-37B4-F633-9F9386366346}"/>
              </a:ext>
            </a:extLst>
          </p:cNvPr>
          <p:cNvSpPr txBox="1">
            <a:spLocks noGrp="1"/>
          </p:cNvSpPr>
          <p:nvPr>
            <p:ph type="title"/>
          </p:nvPr>
        </p:nvSpPr>
        <p:spPr/>
        <p:txBody>
          <a:bodyPr/>
          <a:lstStyle/>
          <a:p>
            <a:pPr lvl="0"/>
            <a:r>
              <a:rPr lang="en-GB"/>
              <a:t>Image SLide</a:t>
            </a:r>
          </a:p>
        </p:txBody>
      </p:sp>
      <p:sp>
        <p:nvSpPr>
          <p:cNvPr id="4" name="TextBox 4">
            <a:extLst>
              <a:ext uri="{FF2B5EF4-FFF2-40B4-BE49-F238E27FC236}">
                <a16:creationId xmlns:a16="http://schemas.microsoft.com/office/drawing/2014/main" id="{C332C2B2-18AA-EAA0-FD35-6C7E7EDDC058}"/>
              </a:ext>
            </a:extLst>
          </p:cNvPr>
          <p:cNvSpPr txBox="1"/>
          <p:nvPr/>
        </p:nvSpPr>
        <p:spPr>
          <a:xfrm>
            <a:off x="1635971" y="237542"/>
            <a:ext cx="5968480" cy="40318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sng" strike="noStrike" kern="1200" cap="none" spc="0" baseline="0">
                <a:solidFill>
                  <a:srgbClr val="000000"/>
                </a:solidFill>
                <a:uFillTx/>
                <a:latin typeface="Abadi" pitchFamily="34"/>
              </a:rPr>
              <a:t>WHO WORKS ON SUPPLIER NETWORK?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1" i="0" u="sng" strike="noStrike" kern="1200" cap="none" spc="0" baseline="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1" i="0" u="sng" strike="noStrike" kern="1200" cap="none" spc="0" baseline="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1" i="0" u="sng" strike="noStrike" kern="1200" cap="none" spc="0" baseline="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1" i="0" u="sng" strike="noStrike" kern="1200" cap="none" spc="0" baseline="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1" i="0" u="sng" strike="noStrike" kern="1200" cap="none" spc="0" baseline="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0" i="0" u="none" strike="noStrike" kern="1200" cap="none" spc="0" baseline="0">
              <a:solidFill>
                <a:srgbClr val="000000"/>
              </a:solidFill>
              <a:uFillTx/>
              <a:latin typeface="Times New Roman"/>
            </a:endParaRPr>
          </a:p>
        </p:txBody>
      </p:sp>
      <p:sp>
        <p:nvSpPr>
          <p:cNvPr id="5" name="TextBox 6">
            <a:extLst>
              <a:ext uri="{FF2B5EF4-FFF2-40B4-BE49-F238E27FC236}">
                <a16:creationId xmlns:a16="http://schemas.microsoft.com/office/drawing/2014/main" id="{36340DB7-BE93-6AD4-9152-042A69884567}"/>
              </a:ext>
            </a:extLst>
          </p:cNvPr>
          <p:cNvSpPr txBox="1"/>
          <p:nvPr/>
        </p:nvSpPr>
        <p:spPr>
          <a:xfrm>
            <a:off x="1467483" y="2160370"/>
            <a:ext cx="8836094"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sng" strike="noStrike" kern="1200" cap="none" spc="0" baseline="0">
                <a:solidFill>
                  <a:srgbClr val="000000"/>
                </a:solidFill>
                <a:uFillTx/>
                <a:latin typeface="Abadi" pitchFamily="34"/>
                <a:ea typeface="Roboto" pitchFamily="2"/>
                <a:cs typeface="Roboto" pitchFamily="2"/>
              </a:rPr>
              <a:t>Mary Bona – Project Manager: </a:t>
            </a:r>
            <a:r>
              <a:rPr lang="en-GB" sz="2400" b="0" i="0" u="none" strike="noStrike" kern="1200" cap="none" spc="0" baseline="0">
                <a:solidFill>
                  <a:srgbClr val="000000"/>
                </a:solidFill>
                <a:highlight>
                  <a:srgbClr val="FFFF00"/>
                </a:highlight>
                <a:uFillTx/>
                <a:latin typeface="Abadi" pitchFamily="34"/>
                <a:ea typeface="Roboto" pitchFamily="2"/>
                <a:cs typeface="Roboto" pitchFamily="2"/>
              </a:rPr>
              <a:t>Mary.Bona@nef.org.uk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Abadi" pitchFamily="34"/>
              <a:ea typeface="Roboto" pitchFamily="2"/>
              <a:cs typeface="Roboto"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sng" strike="noStrike" kern="1200" cap="none" spc="0" baseline="0">
                <a:solidFill>
                  <a:srgbClr val="000000"/>
                </a:solidFill>
                <a:uFillTx/>
                <a:latin typeface="Abadi" pitchFamily="34"/>
                <a:ea typeface="Roboto" pitchFamily="2"/>
                <a:cs typeface="Roboto" pitchFamily="2"/>
              </a:rPr>
              <a:t>Nicole Wong –Project Officer: </a:t>
            </a:r>
            <a:r>
              <a:rPr lang="en-GB" sz="2400" b="0" i="0" u="sng" strike="noStrike" kern="1200" cap="none" spc="0" baseline="0">
                <a:solidFill>
                  <a:srgbClr val="000000"/>
                </a:solidFill>
                <a:highlight>
                  <a:srgbClr val="FFFF00"/>
                </a:highlight>
                <a:uFillTx/>
                <a:latin typeface="Abadi" pitchFamily="34"/>
                <a:ea typeface="Roboto" pitchFamily="2"/>
                <a:cs typeface="Roboto" pitchFamily="2"/>
              </a:rPr>
              <a:t>Nicole.Wong@nef.org.uk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Abadi" pitchFamily="34"/>
              <a:ea typeface="Roboto" pitchFamily="2"/>
              <a:cs typeface="Roboto"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sng" strike="noStrike" kern="1200" cap="none" spc="0" baseline="0">
                <a:solidFill>
                  <a:srgbClr val="000000"/>
                </a:solidFill>
                <a:uFillTx/>
                <a:latin typeface="Abadi" pitchFamily="34"/>
                <a:ea typeface="Roboto" pitchFamily="2"/>
                <a:cs typeface="Roboto" pitchFamily="2"/>
              </a:rPr>
              <a:t>Charlotte Roberts – Administrator</a:t>
            </a:r>
            <a:r>
              <a:rPr lang="en-GB" sz="2400" b="0" i="0" u="sng" strike="noStrike" kern="0" cap="none" spc="0" baseline="0">
                <a:solidFill>
                  <a:srgbClr val="000000"/>
                </a:solidFill>
                <a:uFillTx/>
                <a:latin typeface="Abadi" pitchFamily="34"/>
                <a:ea typeface="Roboto" pitchFamily="2"/>
                <a:cs typeface="Roboto" pitchFamily="2"/>
              </a:rPr>
              <a:t>:</a:t>
            </a:r>
            <a:r>
              <a:rPr lang="en-GB" sz="2400" b="0" i="0" u="sng" strike="noStrike" kern="1200" cap="none" spc="0" baseline="0">
                <a:solidFill>
                  <a:srgbClr val="000000"/>
                </a:solidFill>
                <a:uFillTx/>
                <a:latin typeface="Abadi" pitchFamily="34"/>
              </a:rPr>
              <a:t> </a:t>
            </a:r>
            <a:r>
              <a:rPr lang="en-GB" sz="2400" b="0" i="0" u="sng" strike="noStrike" kern="1200" cap="none" spc="0" baseline="0">
                <a:solidFill>
                  <a:srgbClr val="000000"/>
                </a:solidFill>
                <a:highlight>
                  <a:srgbClr val="FFFF00"/>
                </a:highlight>
                <a:uFillTx/>
                <a:latin typeface="Abadi" pitchFamily="34"/>
                <a:hlinkClick r:id="rId3"/>
              </a:rPr>
              <a:t>Charlotte.Roberts@nef.org.uk</a:t>
            </a:r>
            <a:r>
              <a:rPr lang="en-GB" sz="2400" b="0" i="0" u="sng" strike="noStrike" kern="1200" cap="none" spc="0" baseline="0">
                <a:solidFill>
                  <a:srgbClr val="000000"/>
                </a:solidFill>
                <a:highlight>
                  <a:srgbClr val="FFFF00"/>
                </a:highlight>
                <a:uFillTx/>
                <a:latin typeface="Abadi"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0" cap="none" spc="0" baseline="0">
              <a:solidFill>
                <a:srgbClr val="000000"/>
              </a:solidFill>
              <a:highlight>
                <a:srgbClr val="FFFF00"/>
              </a:highlight>
              <a:uFillTx/>
              <a:latin typeface="Aptos"/>
            </a:endParaRPr>
          </a:p>
        </p:txBody>
      </p:sp>
      <p:pic>
        <p:nvPicPr>
          <p:cNvPr id="6" name="Picture 9">
            <a:extLst>
              <a:ext uri="{FF2B5EF4-FFF2-40B4-BE49-F238E27FC236}">
                <a16:creationId xmlns:a16="http://schemas.microsoft.com/office/drawing/2014/main" id="{06223E8E-534D-FDB0-26B0-A36B774D5152}"/>
              </a:ext>
            </a:extLst>
          </p:cNvPr>
          <p:cNvPicPr>
            <a:picLocks noChangeAspect="1"/>
          </p:cNvPicPr>
          <p:nvPr/>
        </p:nvPicPr>
        <p:blipFill>
          <a:blip r:embed="rId4"/>
          <a:stretch>
            <a:fillRect/>
          </a:stretch>
        </p:blipFill>
        <p:spPr>
          <a:xfrm>
            <a:off x="213247" y="5378400"/>
            <a:ext cx="2845448" cy="1023350"/>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0B40-82BA-55DA-8056-119323CB152A}"/>
              </a:ext>
            </a:extLst>
          </p:cNvPr>
          <p:cNvSpPr txBox="1">
            <a:spLocks noGrp="1"/>
          </p:cNvSpPr>
          <p:nvPr>
            <p:ph type="title"/>
          </p:nvPr>
        </p:nvSpPr>
        <p:spPr>
          <a:xfrm>
            <a:off x="823883" y="376019"/>
            <a:ext cx="9198114" cy="431999"/>
          </a:xfrm>
        </p:spPr>
        <p:txBody>
          <a:bodyPr>
            <a:normAutofit fontScale="90000"/>
          </a:bodyPr>
          <a:lstStyle/>
          <a:p>
            <a:pPr lvl="0"/>
            <a:r>
              <a:rPr lang="en-GB" sz="4000" u="sng"/>
              <a:t>SUPPLIER NETWORK Contact details</a:t>
            </a:r>
          </a:p>
        </p:txBody>
      </p:sp>
      <p:sp>
        <p:nvSpPr>
          <p:cNvPr id="3" name="Slide Number Placeholder 3">
            <a:extLst>
              <a:ext uri="{FF2B5EF4-FFF2-40B4-BE49-F238E27FC236}">
                <a16:creationId xmlns:a16="http://schemas.microsoft.com/office/drawing/2014/main" id="{50DA413B-D854-37B9-A358-2627CA664440}"/>
              </a:ext>
            </a:extLst>
          </p:cNvPr>
          <p:cNvSpPr txBox="1"/>
          <p:nvPr/>
        </p:nvSpPr>
        <p:spPr>
          <a:xfrm>
            <a:off x="11447501" y="6401750"/>
            <a:ext cx="278416" cy="274320"/>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39E73A-4459-4D9F-B82C-138A89A4E0F2}" type="slidenum">
              <a:rPr lang="en-GB" sz="1200" b="0" i="1" u="none" strike="noStrike" kern="1200" cap="none" spc="0" baseline="0">
                <a:solidFill>
                  <a:srgbClr val="FFFFFF"/>
                </a:solidFill>
                <a:uFillTx/>
                <a:latin typeface="Times New Roman"/>
              </a:rPr>
              <a:t>22</a:t>
            </a:fld>
            <a:endParaRPr lang="en-GB" sz="1200" b="0" i="1" u="none" strike="noStrike" kern="1200" cap="none" spc="0" baseline="0">
              <a:solidFill>
                <a:srgbClr val="FFFFFF"/>
              </a:solidFill>
              <a:uFillTx/>
              <a:latin typeface="Times New Roman"/>
            </a:endParaRPr>
          </a:p>
        </p:txBody>
      </p:sp>
      <p:pic>
        <p:nvPicPr>
          <p:cNvPr id="4" name="Picture 5">
            <a:extLst>
              <a:ext uri="{FF2B5EF4-FFF2-40B4-BE49-F238E27FC236}">
                <a16:creationId xmlns:a16="http://schemas.microsoft.com/office/drawing/2014/main" id="{C4ECCBDF-A1EB-B1F3-3E9B-15A0BAC57BFA}"/>
              </a:ext>
            </a:extLst>
          </p:cNvPr>
          <p:cNvPicPr>
            <a:picLocks noChangeAspect="1"/>
          </p:cNvPicPr>
          <p:nvPr/>
        </p:nvPicPr>
        <p:blipFill>
          <a:blip r:embed="rId3"/>
          <a:stretch>
            <a:fillRect/>
          </a:stretch>
        </p:blipFill>
        <p:spPr>
          <a:xfrm>
            <a:off x="299164" y="5538301"/>
            <a:ext cx="2845448" cy="1023350"/>
          </a:xfrm>
          <a:prstGeom prst="rect">
            <a:avLst/>
          </a:prstGeom>
          <a:noFill/>
          <a:ln cap="flat">
            <a:noFill/>
          </a:ln>
        </p:spPr>
      </p:pic>
      <p:sp>
        <p:nvSpPr>
          <p:cNvPr id="5" name="TextBox 6">
            <a:extLst>
              <a:ext uri="{FF2B5EF4-FFF2-40B4-BE49-F238E27FC236}">
                <a16:creationId xmlns:a16="http://schemas.microsoft.com/office/drawing/2014/main" id="{22299405-28B4-6F49-CB01-738FF86E08FD}"/>
              </a:ext>
            </a:extLst>
          </p:cNvPr>
          <p:cNvSpPr txBox="1"/>
          <p:nvPr/>
        </p:nvSpPr>
        <p:spPr>
          <a:xfrm>
            <a:off x="4070552" y="1989505"/>
            <a:ext cx="6823581"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pitchFamily="34"/>
                <a:ea typeface="Aptos" pitchFamily="34"/>
              </a:rPr>
              <a:t>01908 699992</a:t>
            </a:r>
            <a:endParaRPr lang="en-GB" sz="3600" b="0" i="0" u="none" strike="noStrike" kern="1200" cap="none" spc="0" baseline="0">
              <a:solidFill>
                <a:srgbClr val="000000"/>
              </a:solidFill>
              <a:uFillTx/>
              <a:latin typeface="Aptos"/>
            </a:endParaRPr>
          </a:p>
        </p:txBody>
      </p:sp>
      <p:sp>
        <p:nvSpPr>
          <p:cNvPr id="6" name="TextBox 8">
            <a:extLst>
              <a:ext uri="{FF2B5EF4-FFF2-40B4-BE49-F238E27FC236}">
                <a16:creationId xmlns:a16="http://schemas.microsoft.com/office/drawing/2014/main" id="{4B2D6C79-95D3-B58A-0A0A-C7C822EE6308}"/>
              </a:ext>
            </a:extLst>
          </p:cNvPr>
          <p:cNvSpPr txBox="1"/>
          <p:nvPr/>
        </p:nvSpPr>
        <p:spPr>
          <a:xfrm>
            <a:off x="2753029" y="3397041"/>
            <a:ext cx="698137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Aptos"/>
              </a:rPr>
              <a:t>suppliernetwork@nef.org.uk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759D-FA6E-A7D0-F1EB-C82CBDBBDDD9}"/>
              </a:ext>
            </a:extLst>
          </p:cNvPr>
          <p:cNvSpPr txBox="1">
            <a:spLocks noGrp="1"/>
          </p:cNvSpPr>
          <p:nvPr>
            <p:ph type="ctrTitle"/>
          </p:nvPr>
        </p:nvSpPr>
        <p:spPr/>
        <p:txBody>
          <a:bodyPr/>
          <a:lstStyle/>
          <a:p>
            <a:pPr lvl="0"/>
            <a:r>
              <a:rPr lang="en-GB"/>
              <a:t>Thank you!</a:t>
            </a:r>
          </a:p>
        </p:txBody>
      </p:sp>
      <p:pic>
        <p:nvPicPr>
          <p:cNvPr id="5" name="Picture 5">
            <a:extLst>
              <a:ext uri="{FF2B5EF4-FFF2-40B4-BE49-F238E27FC236}">
                <a16:creationId xmlns:a16="http://schemas.microsoft.com/office/drawing/2014/main" id="{48131DDB-30E9-9DF1-9E92-C6A5F3802949}"/>
              </a:ext>
            </a:extLst>
          </p:cNvPr>
          <p:cNvPicPr>
            <a:picLocks noChangeAspect="1"/>
          </p:cNvPicPr>
          <p:nvPr/>
        </p:nvPicPr>
        <p:blipFill>
          <a:blip r:embed="rId3"/>
          <a:stretch>
            <a:fillRect/>
          </a:stretch>
        </p:blipFill>
        <p:spPr>
          <a:xfrm>
            <a:off x="299164" y="5538301"/>
            <a:ext cx="2845448" cy="1023350"/>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united kingdom with red highlighted&#10;&#10;Description automatically generated">
            <a:extLst>
              <a:ext uri="{FF2B5EF4-FFF2-40B4-BE49-F238E27FC236}">
                <a16:creationId xmlns:a16="http://schemas.microsoft.com/office/drawing/2014/main" id="{EA4F401C-2451-A10E-F3E2-1E78B834BA69}"/>
              </a:ext>
            </a:extLst>
          </p:cNvPr>
          <p:cNvPicPr>
            <a:picLocks noChangeAspect="1"/>
          </p:cNvPicPr>
          <p:nvPr/>
        </p:nvPicPr>
        <p:blipFill rotWithShape="1">
          <a:blip r:embed="rId3"/>
          <a:srcRect l="28975" t="13452" r="1767" b="1777"/>
          <a:stretch/>
        </p:blipFill>
        <p:spPr>
          <a:xfrm>
            <a:off x="7789294" y="17645"/>
            <a:ext cx="4004489" cy="6838899"/>
          </a:xfrm>
          <a:prstGeom prst="rect">
            <a:avLst/>
          </a:prstGeom>
        </p:spPr>
      </p:pic>
      <p:sp>
        <p:nvSpPr>
          <p:cNvPr id="5" name="TextBox 5"/>
          <p:cNvSpPr txBox="1"/>
          <p:nvPr/>
        </p:nvSpPr>
        <p:spPr>
          <a:xfrm>
            <a:off x="479711" y="457515"/>
            <a:ext cx="4317600" cy="1513235"/>
          </a:xfrm>
          <a:prstGeom prst="rect">
            <a:avLst/>
          </a:prstGeom>
        </p:spPr>
        <p:txBody>
          <a:bodyPr wrap="square" lIns="0" tIns="0" rIns="0" bIns="0" rtlCol="0" anchor="t">
            <a:spAutoFit/>
          </a:bodyPr>
          <a:lstStyle/>
          <a:p>
            <a:pPr>
              <a:lnSpc>
                <a:spcPts val="5867"/>
              </a:lnSpc>
            </a:pPr>
            <a:r>
              <a:rPr lang="en-US" sz="5067" spc="133" dirty="0">
                <a:solidFill>
                  <a:srgbClr val="FF5B5A"/>
                </a:solidFill>
                <a:latin typeface="Glacial Indifference Bold"/>
              </a:rPr>
              <a:t>WHERE WE OPERATE</a:t>
            </a:r>
          </a:p>
        </p:txBody>
      </p:sp>
      <p:cxnSp>
        <p:nvCxnSpPr>
          <p:cNvPr id="7" name="Straight Connector 6">
            <a:extLst>
              <a:ext uri="{FF2B5EF4-FFF2-40B4-BE49-F238E27FC236}">
                <a16:creationId xmlns:a16="http://schemas.microsoft.com/office/drawing/2014/main" id="{068F0B3F-BD03-40C9-A019-5042074AB5EA}"/>
              </a:ext>
            </a:extLst>
          </p:cNvPr>
          <p:cNvCxnSpPr/>
          <p:nvPr/>
        </p:nvCxnSpPr>
        <p:spPr>
          <a:xfrm>
            <a:off x="479711" y="2310163"/>
            <a:ext cx="5462918" cy="0"/>
          </a:xfrm>
          <a:prstGeom prst="line">
            <a:avLst/>
          </a:prstGeom>
          <a:ln w="79375">
            <a:solidFill>
              <a:srgbClr val="FFC268"/>
            </a:solidFill>
          </a:ln>
        </p:spPr>
        <p:style>
          <a:lnRef idx="1">
            <a:schemeClr val="accent6"/>
          </a:lnRef>
          <a:fillRef idx="0">
            <a:schemeClr val="accent6"/>
          </a:fillRef>
          <a:effectRef idx="0">
            <a:schemeClr val="accent6"/>
          </a:effectRef>
          <a:fontRef idx="minor">
            <a:schemeClr val="tx1"/>
          </a:fontRef>
        </p:style>
      </p:cxnSp>
      <p:sp>
        <p:nvSpPr>
          <p:cNvPr id="6" name="TextBox 6">
            <a:extLst>
              <a:ext uri="{FF2B5EF4-FFF2-40B4-BE49-F238E27FC236}">
                <a16:creationId xmlns:a16="http://schemas.microsoft.com/office/drawing/2014/main" id="{388156C1-D979-44D4-B4EF-25641DE1763F}"/>
              </a:ext>
            </a:extLst>
          </p:cNvPr>
          <p:cNvSpPr txBox="1"/>
          <p:nvPr/>
        </p:nvSpPr>
        <p:spPr>
          <a:xfrm>
            <a:off x="479711" y="2879731"/>
            <a:ext cx="7544075" cy="3656450"/>
          </a:xfrm>
          <a:prstGeom prst="rect">
            <a:avLst/>
          </a:prstGeom>
        </p:spPr>
        <p:txBody>
          <a:bodyPr wrap="square" lIns="0" tIns="0" rIns="0" bIns="0" rtlCol="0" anchor="t">
            <a:spAutoFit/>
          </a:bodyPr>
          <a:lstStyle/>
          <a:p>
            <a:pPr>
              <a:lnSpc>
                <a:spcPts val="3173"/>
              </a:lnSpc>
            </a:pPr>
            <a:r>
              <a:rPr lang="en-US" sz="2000" spc="93">
                <a:solidFill>
                  <a:srgbClr val="2B2A2A"/>
                </a:solidFill>
                <a:latin typeface="Glacial Indifference"/>
                <a:ea typeface="+mn-lt"/>
                <a:cs typeface="+mn-lt"/>
              </a:rPr>
              <a:t>Bedfordshire, Berkshire, Buckinghamshire, Cambridgeshire, County Durham, Derbyshire, Dorset, East Sussex, Essex, Gloucestershire, Hampshire, Hertfordshire, </a:t>
            </a:r>
            <a:endParaRPr lang="en-US" sz="1200">
              <a:solidFill>
                <a:srgbClr val="000000"/>
              </a:solidFill>
              <a:latin typeface="Calibri"/>
              <a:ea typeface="+mn-lt"/>
              <a:cs typeface="+mn-lt"/>
            </a:endParaRPr>
          </a:p>
          <a:p>
            <a:pPr>
              <a:lnSpc>
                <a:spcPts val="3173"/>
              </a:lnSpc>
            </a:pPr>
            <a:r>
              <a:rPr lang="en-US" sz="2000" spc="93">
                <a:solidFill>
                  <a:srgbClr val="2B2A2A"/>
                </a:solidFill>
                <a:latin typeface="Glacial Indifference"/>
                <a:ea typeface="+mn-lt"/>
                <a:cs typeface="+mn-lt"/>
              </a:rPr>
              <a:t>Isle of Wight, Kent, Leicestershire, Lincolnshire, London, Luton, Milton Keynes, Norfolk, Northamptonshire, </a:t>
            </a:r>
            <a:endParaRPr lang="en-US" sz="1200">
              <a:solidFill>
                <a:srgbClr val="000000"/>
              </a:solidFill>
              <a:latin typeface="Calibri"/>
              <a:ea typeface="+mn-lt"/>
              <a:cs typeface="+mn-lt"/>
            </a:endParaRPr>
          </a:p>
          <a:p>
            <a:pPr>
              <a:lnSpc>
                <a:spcPts val="3173"/>
              </a:lnSpc>
            </a:pPr>
            <a:r>
              <a:rPr lang="en-US" sz="2000" spc="93">
                <a:solidFill>
                  <a:srgbClr val="2B2A2A"/>
                </a:solidFill>
                <a:latin typeface="Glacial Indifference"/>
                <a:ea typeface="+mn-lt"/>
                <a:cs typeface="+mn-lt"/>
              </a:rPr>
              <a:t>Northumberland, Nottinghamshire, Oxfordshire, Staffordshire, Suffolk, Surrey, Tyne &amp; Wear, Warwickshire, </a:t>
            </a:r>
            <a:endParaRPr lang="en-US" sz="1200">
              <a:solidFill>
                <a:srgbClr val="000000"/>
              </a:solidFill>
              <a:latin typeface="Calibri"/>
              <a:ea typeface="+mn-lt"/>
              <a:cs typeface="+mn-lt"/>
            </a:endParaRPr>
          </a:p>
          <a:p>
            <a:pPr>
              <a:lnSpc>
                <a:spcPts val="3173"/>
              </a:lnSpc>
            </a:pPr>
            <a:r>
              <a:rPr lang="en-US" sz="2000" spc="93">
                <a:solidFill>
                  <a:srgbClr val="2B2A2A"/>
                </a:solidFill>
                <a:latin typeface="Glacial Indifference"/>
                <a:ea typeface="+mn-lt"/>
                <a:cs typeface="+mn-lt"/>
              </a:rPr>
              <a:t>West Midlands, West Sussex, Wiltshire, Worcestershire, Yorkshire</a:t>
            </a:r>
            <a:endParaRPr lang="en-US" sz="1200">
              <a:cs typeface="Calibri"/>
            </a:endParaRPr>
          </a:p>
        </p:txBody>
      </p:sp>
    </p:spTree>
    <p:extLst>
      <p:ext uri="{BB962C8B-B14F-4D97-AF65-F5344CB8AC3E}">
        <p14:creationId xmlns:p14="http://schemas.microsoft.com/office/powerpoint/2010/main" val="373917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065645" y="0"/>
            <a:ext cx="5126355" cy="6858000"/>
          </a:xfrm>
          <a:prstGeom prst="rect">
            <a:avLst/>
          </a:prstGeom>
        </p:spPr>
      </p:pic>
      <p:grpSp>
        <p:nvGrpSpPr>
          <p:cNvPr id="17" name="Group 16">
            <a:extLst>
              <a:ext uri="{FF2B5EF4-FFF2-40B4-BE49-F238E27FC236}">
                <a16:creationId xmlns:a16="http://schemas.microsoft.com/office/drawing/2014/main" id="{6CAAA0ED-F555-46C3-87FA-AA70BF34AE38}"/>
              </a:ext>
            </a:extLst>
          </p:cNvPr>
          <p:cNvGrpSpPr/>
          <p:nvPr/>
        </p:nvGrpSpPr>
        <p:grpSpPr>
          <a:xfrm>
            <a:off x="1090282" y="761755"/>
            <a:ext cx="4344918" cy="1568027"/>
            <a:chOff x="1635423" y="1142632"/>
            <a:chExt cx="6517377" cy="2352040"/>
          </a:xfrm>
        </p:grpSpPr>
        <p:sp>
          <p:nvSpPr>
            <p:cNvPr id="5" name="TextBox 5"/>
            <p:cNvSpPr txBox="1"/>
            <p:nvPr/>
          </p:nvSpPr>
          <p:spPr>
            <a:xfrm>
              <a:off x="1635423" y="1142632"/>
              <a:ext cx="6476400" cy="2269852"/>
            </a:xfrm>
            <a:prstGeom prst="rect">
              <a:avLst/>
            </a:prstGeom>
          </p:spPr>
          <p:txBody>
            <a:bodyPr wrap="square" lIns="0" tIns="0" rIns="0" bIns="0" rtlCol="0" anchor="t">
              <a:spAutoFit/>
            </a:bodyPr>
            <a:lstStyle/>
            <a:p>
              <a:pPr>
                <a:lnSpc>
                  <a:spcPts val="5867"/>
                </a:lnSpc>
              </a:pPr>
              <a:r>
                <a:rPr lang="en-US" sz="5067" spc="133">
                  <a:solidFill>
                    <a:srgbClr val="FF2870"/>
                  </a:solidFill>
                  <a:latin typeface="Glacial Indifference Bold"/>
                </a:rPr>
                <a:t>HOW CAN WE HELP?</a:t>
              </a:r>
            </a:p>
          </p:txBody>
        </p:sp>
        <p:sp>
          <p:nvSpPr>
            <p:cNvPr id="9" name="AutoShape 9"/>
            <p:cNvSpPr/>
            <p:nvPr/>
          </p:nvSpPr>
          <p:spPr>
            <a:xfrm>
              <a:off x="1676400" y="3412122"/>
              <a:ext cx="6476400" cy="82550"/>
            </a:xfrm>
            <a:prstGeom prst="rect">
              <a:avLst/>
            </a:prstGeom>
            <a:solidFill>
              <a:srgbClr val="FFE148"/>
            </a:solidFill>
          </p:spPr>
          <p:txBody>
            <a:bodyPr/>
            <a:lstStyle/>
            <a:p>
              <a:endParaRPr lang="en-GB" sz="1200"/>
            </a:p>
          </p:txBody>
        </p:sp>
      </p:grpSp>
      <p:sp>
        <p:nvSpPr>
          <p:cNvPr id="8" name="TextBox 6">
            <a:extLst>
              <a:ext uri="{FF2B5EF4-FFF2-40B4-BE49-F238E27FC236}">
                <a16:creationId xmlns:a16="http://schemas.microsoft.com/office/drawing/2014/main" id="{F7CAE15E-5456-4585-B9D3-3263159E5849}"/>
              </a:ext>
            </a:extLst>
          </p:cNvPr>
          <p:cNvSpPr txBox="1"/>
          <p:nvPr/>
        </p:nvSpPr>
        <p:spPr>
          <a:xfrm>
            <a:off x="1090282" y="2601519"/>
            <a:ext cx="5462918" cy="2982291"/>
          </a:xfrm>
          <a:prstGeom prst="rect">
            <a:avLst/>
          </a:prstGeom>
        </p:spPr>
        <p:txBody>
          <a:bodyPr wrap="square" lIns="0" tIns="0" rIns="0" bIns="0" rtlCol="0" anchor="t">
            <a:spAutoFit/>
          </a:bodyPr>
          <a:lstStyle/>
          <a:p>
            <a:pPr>
              <a:lnSpc>
                <a:spcPct val="200000"/>
              </a:lnSpc>
            </a:pPr>
            <a:r>
              <a:rPr lang="en-US" sz="2000" spc="117" dirty="0">
                <a:solidFill>
                  <a:srgbClr val="222222"/>
                </a:solidFill>
                <a:latin typeface="Glacial Indifference" panose="020B0604020202020204" charset="0"/>
              </a:rPr>
              <a:t>Energy saving support</a:t>
            </a:r>
          </a:p>
          <a:p>
            <a:pPr>
              <a:lnSpc>
                <a:spcPct val="200000"/>
              </a:lnSpc>
            </a:pPr>
            <a:r>
              <a:rPr lang="en-US" sz="2000" spc="117" dirty="0">
                <a:solidFill>
                  <a:srgbClr val="222222"/>
                </a:solidFill>
                <a:latin typeface="Glacial Indifference" panose="020B0604020202020204" charset="0"/>
              </a:rPr>
              <a:t>Free home energy visits</a:t>
            </a:r>
          </a:p>
          <a:p>
            <a:pPr>
              <a:lnSpc>
                <a:spcPct val="200000"/>
              </a:lnSpc>
            </a:pPr>
            <a:r>
              <a:rPr lang="en-US" sz="2000" spc="117" dirty="0">
                <a:solidFill>
                  <a:srgbClr val="222222"/>
                </a:solidFill>
                <a:latin typeface="Glacial Indifference" panose="020B0604020202020204" charset="0"/>
              </a:rPr>
              <a:t>Grant funding towards energy measures</a:t>
            </a:r>
          </a:p>
          <a:p>
            <a:pPr>
              <a:lnSpc>
                <a:spcPct val="200000"/>
              </a:lnSpc>
            </a:pPr>
            <a:r>
              <a:rPr lang="en-US" sz="2000" spc="117" dirty="0">
                <a:solidFill>
                  <a:srgbClr val="222222"/>
                </a:solidFill>
                <a:latin typeface="Glacial Indifference" panose="020B0604020202020204" charset="0"/>
              </a:rPr>
              <a:t>Grant funding towards energy bills/debt</a:t>
            </a:r>
          </a:p>
          <a:p>
            <a:pPr>
              <a:lnSpc>
                <a:spcPct val="200000"/>
              </a:lnSpc>
            </a:pPr>
            <a:r>
              <a:rPr lang="en-US" sz="2000" spc="117" dirty="0">
                <a:solidFill>
                  <a:srgbClr val="222222"/>
                </a:solidFill>
                <a:latin typeface="Glacial Indifference" panose="020B0604020202020204" charset="0"/>
              </a:rPr>
              <a:t>Other interventions/referrals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90546" y="409496"/>
            <a:ext cx="6713526" cy="1513235"/>
          </a:xfrm>
          <a:prstGeom prst="rect">
            <a:avLst/>
          </a:prstGeom>
        </p:spPr>
        <p:txBody>
          <a:bodyPr wrap="square" lIns="0" tIns="0" rIns="0" bIns="0" rtlCol="0" anchor="t">
            <a:spAutoFit/>
          </a:bodyPr>
          <a:lstStyle/>
          <a:p>
            <a:pPr algn="r">
              <a:lnSpc>
                <a:spcPts val="5867"/>
              </a:lnSpc>
            </a:pPr>
            <a:r>
              <a:rPr lang="en-US" sz="5067" spc="133">
                <a:solidFill>
                  <a:srgbClr val="FF5B5A"/>
                </a:solidFill>
                <a:latin typeface="Glacial Indifference Bold"/>
              </a:rPr>
              <a:t>COMMON INTERVENTIONS</a:t>
            </a:r>
          </a:p>
        </p:txBody>
      </p:sp>
      <p:pic>
        <p:nvPicPr>
          <p:cNvPr id="12" name="Picture 11">
            <a:extLst>
              <a:ext uri="{FF2B5EF4-FFF2-40B4-BE49-F238E27FC236}">
                <a16:creationId xmlns:a16="http://schemas.microsoft.com/office/drawing/2014/main" id="{FC07EDFE-874A-431D-B8B9-593BE6CB0958}"/>
              </a:ext>
            </a:extLst>
          </p:cNvPr>
          <p:cNvPicPr>
            <a:picLocks noChangeAspect="1"/>
          </p:cNvPicPr>
          <p:nvPr/>
        </p:nvPicPr>
        <p:blipFill rotWithShape="1">
          <a:blip r:embed="rId3">
            <a:extLst>
              <a:ext uri="{28A0092B-C50C-407E-A947-70E740481C1C}">
                <a14:useLocalDpi xmlns:a14="http://schemas.microsoft.com/office/drawing/2010/main" val="0"/>
              </a:ext>
            </a:extLst>
          </a:blip>
          <a:srcRect l="26825" r="20856"/>
          <a:stretch/>
        </p:blipFill>
        <p:spPr>
          <a:xfrm>
            <a:off x="293335" y="611006"/>
            <a:ext cx="5634499" cy="5635988"/>
          </a:xfrm>
          <a:prstGeom prst="rect">
            <a:avLst/>
          </a:prstGeom>
        </p:spPr>
      </p:pic>
      <p:sp>
        <p:nvSpPr>
          <p:cNvPr id="6" name="TextBox 6"/>
          <p:cNvSpPr txBox="1"/>
          <p:nvPr/>
        </p:nvSpPr>
        <p:spPr>
          <a:xfrm>
            <a:off x="5774038" y="2151386"/>
            <a:ext cx="6030033" cy="4190955"/>
          </a:xfrm>
          <a:prstGeom prst="rect">
            <a:avLst/>
          </a:prstGeom>
        </p:spPr>
        <p:txBody>
          <a:bodyPr wrap="square" lIns="0" tIns="0" rIns="0" bIns="0" rtlCol="0" anchor="t">
            <a:spAutoFit/>
          </a:bodyPr>
          <a:lstStyle/>
          <a:p>
            <a:pPr algn="r">
              <a:lnSpc>
                <a:spcPts val="3173"/>
              </a:lnSpc>
            </a:pPr>
            <a:r>
              <a:rPr lang="en-US" sz="2000" spc="93">
                <a:solidFill>
                  <a:srgbClr val="222222"/>
                </a:solidFill>
                <a:latin typeface="Glacial Indifference Bold" panose="020B0604020202020204" charset="0"/>
              </a:rPr>
              <a:t>General energy advice</a:t>
            </a:r>
            <a:endParaRPr lang="en-US" sz="2000" spc="93">
              <a:solidFill>
                <a:srgbClr val="222222"/>
              </a:solidFill>
              <a:latin typeface="Glacial Indifference" panose="020B0604020202020204" charset="0"/>
            </a:endParaRPr>
          </a:p>
          <a:p>
            <a:pPr algn="r">
              <a:lnSpc>
                <a:spcPts val="2667"/>
              </a:lnSpc>
            </a:pPr>
            <a:r>
              <a:rPr lang="en-US" sz="2000" spc="93">
                <a:solidFill>
                  <a:srgbClr val="222222"/>
                </a:solidFill>
                <a:latin typeface="Glacial Indifference" panose="020B0604020202020204" charset="0"/>
              </a:rPr>
              <a:t>Helping with understanding bills and usage, switching tariff and supplier</a:t>
            </a:r>
          </a:p>
          <a:p>
            <a:pPr algn="r">
              <a:lnSpc>
                <a:spcPts val="2667"/>
              </a:lnSpc>
            </a:pPr>
            <a:endParaRPr lang="en-US" sz="1333" spc="93">
              <a:solidFill>
                <a:srgbClr val="222222"/>
              </a:solidFill>
              <a:latin typeface="Glacial Indifference Bold" panose="020B0604020202020204" charset="0"/>
            </a:endParaRPr>
          </a:p>
          <a:p>
            <a:pPr algn="r">
              <a:lnSpc>
                <a:spcPts val="2667"/>
              </a:lnSpc>
            </a:pPr>
            <a:r>
              <a:rPr lang="en-US" sz="2000" spc="93">
                <a:solidFill>
                  <a:srgbClr val="222222"/>
                </a:solidFill>
                <a:latin typeface="Glacial Indifference Bold" panose="020B0604020202020204" charset="0"/>
              </a:rPr>
              <a:t>Priority Services Register</a:t>
            </a:r>
          </a:p>
          <a:p>
            <a:pPr algn="r">
              <a:lnSpc>
                <a:spcPts val="2667"/>
              </a:lnSpc>
            </a:pPr>
            <a:r>
              <a:rPr lang="en-US" sz="2000">
                <a:latin typeface="Glacial Indifference" panose="020B0604020202020204" charset="0"/>
              </a:rPr>
              <a:t>Support from Network Operators &amp; suppliers available to those reliant on electricity for medical / mobility needs or those requiring extra help​</a:t>
            </a:r>
            <a:endParaRPr lang="en-US" sz="2000" spc="93">
              <a:solidFill>
                <a:srgbClr val="222222"/>
              </a:solidFill>
              <a:latin typeface="Glacial Indifference" panose="020B0604020202020204" charset="0"/>
            </a:endParaRPr>
          </a:p>
          <a:p>
            <a:pPr algn="r">
              <a:lnSpc>
                <a:spcPts val="2667"/>
              </a:lnSpc>
            </a:pPr>
            <a:endParaRPr lang="en-US" sz="2000" spc="93">
              <a:solidFill>
                <a:srgbClr val="222222"/>
              </a:solidFill>
              <a:latin typeface="Glacial Indifference" panose="020B0604020202020204" charset="0"/>
            </a:endParaRPr>
          </a:p>
          <a:p>
            <a:pPr algn="r">
              <a:lnSpc>
                <a:spcPts val="2667"/>
              </a:lnSpc>
            </a:pPr>
            <a:r>
              <a:rPr lang="en-US" sz="2000" spc="93">
                <a:solidFill>
                  <a:srgbClr val="222222"/>
                </a:solidFill>
                <a:latin typeface="Glacial Indifference Bold" panose="020B0604020202020204" charset="0"/>
              </a:rPr>
              <a:t>Fire &amp; Rescue Visits</a:t>
            </a:r>
          </a:p>
          <a:p>
            <a:pPr algn="r">
              <a:lnSpc>
                <a:spcPts val="2667"/>
              </a:lnSpc>
            </a:pPr>
            <a:endParaRPr lang="en-US" sz="2000" spc="93">
              <a:solidFill>
                <a:srgbClr val="222222"/>
              </a:solidFill>
              <a:latin typeface="Glacial Indifference Bold" panose="020B0604020202020204" charset="0"/>
            </a:endParaRPr>
          </a:p>
          <a:p>
            <a:pPr algn="r">
              <a:lnSpc>
                <a:spcPts val="2667"/>
              </a:lnSpc>
            </a:pPr>
            <a:r>
              <a:rPr lang="en-US" sz="2000" spc="93">
                <a:solidFill>
                  <a:srgbClr val="222222"/>
                </a:solidFill>
                <a:latin typeface="Glacial Indifference Bold" panose="020B0604020202020204" charset="0"/>
              </a:rPr>
              <a:t>Other local support services</a:t>
            </a:r>
            <a:endParaRPr lang="en-US" sz="2000" spc="93">
              <a:solidFill>
                <a:srgbClr val="222222"/>
              </a:solidFill>
              <a:latin typeface="Glacial Indifference" panose="020B0604020202020204" charset="0"/>
            </a:endParaRPr>
          </a:p>
        </p:txBody>
      </p:sp>
      <p:cxnSp>
        <p:nvCxnSpPr>
          <p:cNvPr id="13" name="Straight Connector 12">
            <a:extLst>
              <a:ext uri="{FF2B5EF4-FFF2-40B4-BE49-F238E27FC236}">
                <a16:creationId xmlns:a16="http://schemas.microsoft.com/office/drawing/2014/main" id="{22D8DB77-210C-4BB5-A8E8-9128400510F8}"/>
              </a:ext>
            </a:extLst>
          </p:cNvPr>
          <p:cNvCxnSpPr/>
          <p:nvPr/>
        </p:nvCxnSpPr>
        <p:spPr>
          <a:xfrm>
            <a:off x="6341154" y="1914181"/>
            <a:ext cx="5462918" cy="0"/>
          </a:xfrm>
          <a:prstGeom prst="line">
            <a:avLst/>
          </a:prstGeom>
          <a:ln w="79375">
            <a:solidFill>
              <a:srgbClr val="FFC26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728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97586" y="1799839"/>
            <a:ext cx="8974885" cy="4918719"/>
          </a:xfrm>
          <a:prstGeom prst="rect">
            <a:avLst/>
          </a:prstGeom>
        </p:spPr>
        <p:txBody>
          <a:bodyPr wrap="square" lIns="0" tIns="0" rIns="0" bIns="0" rtlCol="0" anchor="t">
            <a:spAutoFit/>
          </a:bodyPr>
          <a:lstStyle/>
          <a:p>
            <a:pPr>
              <a:lnSpc>
                <a:spcPct val="150000"/>
              </a:lnSpc>
              <a:spcBef>
                <a:spcPts val="800"/>
              </a:spcBef>
              <a:spcAft>
                <a:spcPts val="800"/>
              </a:spcAft>
            </a:pPr>
            <a:r>
              <a:rPr lang="en-US" sz="2000" spc="93" dirty="0">
                <a:solidFill>
                  <a:srgbClr val="222222"/>
                </a:solidFill>
                <a:latin typeface="Glacial Indifference"/>
              </a:rPr>
              <a:t>Home Visit Advisors can offer energy saving advice (inc. </a:t>
            </a:r>
            <a:r>
              <a:rPr lang="en-US" sz="2000" spc="93" dirty="0" err="1">
                <a:solidFill>
                  <a:srgbClr val="222222"/>
                </a:solidFill>
                <a:latin typeface="Glacial Indifference"/>
              </a:rPr>
              <a:t>behaviour</a:t>
            </a:r>
            <a:r>
              <a:rPr lang="en-US" sz="2000" spc="93" dirty="0">
                <a:solidFill>
                  <a:srgbClr val="222222"/>
                </a:solidFill>
                <a:latin typeface="Glacial Indifference"/>
              </a:rPr>
              <a:t> change), help with switching supplier or make sure you’re on the best tariff and help with heating controls.</a:t>
            </a:r>
          </a:p>
          <a:p>
            <a:pPr>
              <a:lnSpc>
                <a:spcPct val="150000"/>
              </a:lnSpc>
              <a:spcBef>
                <a:spcPts val="800"/>
              </a:spcBef>
              <a:spcAft>
                <a:spcPts val="800"/>
              </a:spcAft>
            </a:pPr>
            <a:r>
              <a:rPr lang="en-US" sz="2000" spc="93" dirty="0">
                <a:solidFill>
                  <a:srgbClr val="222222"/>
                </a:solidFill>
                <a:latin typeface="Glacial Indifference"/>
              </a:rPr>
              <a:t>They can also offer small energy saving measures for free, such as draught proofing or radiator foil.</a:t>
            </a:r>
          </a:p>
          <a:p>
            <a:pPr>
              <a:lnSpc>
                <a:spcPct val="150000"/>
              </a:lnSpc>
              <a:spcBef>
                <a:spcPts val="800"/>
              </a:spcBef>
              <a:spcAft>
                <a:spcPts val="800"/>
              </a:spcAft>
            </a:pPr>
            <a:r>
              <a:rPr lang="en-US" sz="2000" spc="93" dirty="0">
                <a:solidFill>
                  <a:srgbClr val="222222"/>
                </a:solidFill>
                <a:latin typeface="Glacial Indifference"/>
              </a:rPr>
              <a:t>Issue emergency fuel vouchers and warm packs if appropriate.</a:t>
            </a:r>
            <a:endParaRPr lang="en-US" sz="2000" spc="93" dirty="0">
              <a:solidFill>
                <a:srgbClr val="222222"/>
              </a:solidFill>
              <a:latin typeface="Glacial Indifference" panose="020B0604020202020204" charset="0"/>
            </a:endParaRPr>
          </a:p>
          <a:p>
            <a:pPr>
              <a:lnSpc>
                <a:spcPct val="150000"/>
              </a:lnSpc>
              <a:spcBef>
                <a:spcPts val="800"/>
              </a:spcBef>
              <a:spcAft>
                <a:spcPts val="800"/>
              </a:spcAft>
            </a:pPr>
            <a:r>
              <a:rPr lang="en-US" sz="2000" spc="93" dirty="0">
                <a:solidFill>
                  <a:srgbClr val="222222"/>
                </a:solidFill>
                <a:latin typeface="Glacial Indifference"/>
              </a:rPr>
              <a:t>Can signpost/refer to other </a:t>
            </a:r>
            <a:r>
              <a:rPr lang="en-US" sz="2000" spc="93" dirty="0" err="1">
                <a:solidFill>
                  <a:srgbClr val="222222"/>
                </a:solidFill>
                <a:latin typeface="Glacial Indifference"/>
              </a:rPr>
              <a:t>organisations</a:t>
            </a:r>
            <a:r>
              <a:rPr lang="en-US" sz="2000" spc="93" dirty="0">
                <a:solidFill>
                  <a:srgbClr val="222222"/>
                </a:solidFill>
                <a:latin typeface="Glacial Indifference"/>
              </a:rPr>
              <a:t> if further help and support is needed.</a:t>
            </a:r>
            <a:endParaRPr lang="en-US" sz="2000" spc="93" dirty="0">
              <a:solidFill>
                <a:srgbClr val="222222"/>
              </a:solidFill>
              <a:latin typeface="Glacial Indifference" panose="020B0604020202020204" charset="0"/>
            </a:endParaRPr>
          </a:p>
          <a:p>
            <a:pPr>
              <a:lnSpc>
                <a:spcPct val="150000"/>
              </a:lnSpc>
              <a:spcBef>
                <a:spcPts val="800"/>
              </a:spcBef>
              <a:spcAft>
                <a:spcPts val="800"/>
              </a:spcAft>
            </a:pPr>
            <a:endParaRPr lang="en-US" sz="2000" spc="93" dirty="0">
              <a:solidFill>
                <a:srgbClr val="222222"/>
              </a:solidFill>
              <a:latin typeface="Glacial Indifference" panose="020B0604020202020204" charset="0"/>
            </a:endParaRPr>
          </a:p>
        </p:txBody>
      </p:sp>
      <p:grpSp>
        <p:nvGrpSpPr>
          <p:cNvPr id="2" name="Group 1">
            <a:extLst>
              <a:ext uri="{FF2B5EF4-FFF2-40B4-BE49-F238E27FC236}">
                <a16:creationId xmlns:a16="http://schemas.microsoft.com/office/drawing/2014/main" id="{648ECF9E-813B-4DA9-9BEF-8AA93D1C7410}"/>
              </a:ext>
            </a:extLst>
          </p:cNvPr>
          <p:cNvGrpSpPr/>
          <p:nvPr/>
        </p:nvGrpSpPr>
        <p:grpSpPr>
          <a:xfrm>
            <a:off x="3691497" y="657045"/>
            <a:ext cx="7586104" cy="771314"/>
            <a:chOff x="1637599" y="985567"/>
            <a:chExt cx="11379155" cy="1156970"/>
          </a:xfrm>
        </p:grpSpPr>
        <p:sp>
          <p:nvSpPr>
            <p:cNvPr id="6" name="TextBox 6"/>
            <p:cNvSpPr txBox="1"/>
            <p:nvPr/>
          </p:nvSpPr>
          <p:spPr>
            <a:xfrm>
              <a:off x="1637601" y="985567"/>
              <a:ext cx="11379153" cy="1134925"/>
            </a:xfrm>
            <a:prstGeom prst="rect">
              <a:avLst/>
            </a:prstGeom>
          </p:spPr>
          <p:txBody>
            <a:bodyPr wrap="square" lIns="0" tIns="0" rIns="0" bIns="0" rtlCol="0" anchor="t">
              <a:spAutoFit/>
            </a:bodyPr>
            <a:lstStyle/>
            <a:p>
              <a:pPr>
                <a:lnSpc>
                  <a:spcPts val="5867"/>
                </a:lnSpc>
              </a:pPr>
              <a:r>
                <a:rPr lang="en-US" sz="5067" spc="133" dirty="0">
                  <a:solidFill>
                    <a:srgbClr val="FF2870"/>
                  </a:solidFill>
                  <a:latin typeface="Glacial Indifference Bold"/>
                </a:rPr>
                <a:t>HOME ENERGY VISIT</a:t>
              </a:r>
            </a:p>
          </p:txBody>
        </p:sp>
        <p:sp>
          <p:nvSpPr>
            <p:cNvPr id="11" name="AutoShape 9">
              <a:extLst>
                <a:ext uri="{FF2B5EF4-FFF2-40B4-BE49-F238E27FC236}">
                  <a16:creationId xmlns:a16="http://schemas.microsoft.com/office/drawing/2014/main" id="{D1086C01-0253-4ABB-9EA0-50ED36DEC722}"/>
                </a:ext>
              </a:extLst>
            </p:cNvPr>
            <p:cNvSpPr/>
            <p:nvPr/>
          </p:nvSpPr>
          <p:spPr>
            <a:xfrm flipV="1">
              <a:off x="1637599" y="2073959"/>
              <a:ext cx="10564765" cy="68578"/>
            </a:xfrm>
            <a:prstGeom prst="rect">
              <a:avLst/>
            </a:prstGeom>
            <a:solidFill>
              <a:srgbClr val="FFE148"/>
            </a:solidFill>
          </p:spPr>
          <p:txBody>
            <a:bodyPr/>
            <a:lstStyle/>
            <a:p>
              <a:endParaRPr lang="en-GB" sz="1200"/>
            </a:p>
          </p:txBody>
        </p:sp>
      </p:grpSp>
      <p:pic>
        <p:nvPicPr>
          <p:cNvPr id="9" name="Picture 9" descr="A picture containing person, indoor&#10;&#10;Description automatically generated">
            <a:extLst>
              <a:ext uri="{FF2B5EF4-FFF2-40B4-BE49-F238E27FC236}">
                <a16:creationId xmlns:a16="http://schemas.microsoft.com/office/drawing/2014/main" id="{C611F621-844D-4147-9C41-D275E4339E59}"/>
              </a:ext>
            </a:extLst>
          </p:cNvPr>
          <p:cNvPicPr>
            <a:picLocks noChangeAspect="1"/>
          </p:cNvPicPr>
          <p:nvPr/>
        </p:nvPicPr>
        <p:blipFill rotWithShape="1">
          <a:blip r:embed="rId3"/>
          <a:srcRect l="5423" t="51" r="39257" b="5795"/>
          <a:stretch/>
        </p:blipFill>
        <p:spPr>
          <a:xfrm>
            <a:off x="1" y="0"/>
            <a:ext cx="2852527" cy="6858000"/>
          </a:xfrm>
          <a:prstGeom prst="rect">
            <a:avLst/>
          </a:prstGeom>
        </p:spPr>
      </p:pic>
    </p:spTree>
    <p:extLst>
      <p:ext uri="{BB962C8B-B14F-4D97-AF65-F5344CB8AC3E}">
        <p14:creationId xmlns:p14="http://schemas.microsoft.com/office/powerpoint/2010/main" val="220293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95820" y="2646735"/>
            <a:ext cx="10632263" cy="1198661"/>
          </a:xfrm>
          <a:prstGeom prst="rect">
            <a:avLst/>
          </a:prstGeom>
        </p:spPr>
        <p:txBody>
          <a:bodyPr wrap="square" lIns="0" tIns="0" rIns="0" bIns="0" rtlCol="0" anchor="t">
            <a:spAutoFit/>
          </a:bodyPr>
          <a:lstStyle/>
          <a:p>
            <a:pPr>
              <a:lnSpc>
                <a:spcPts val="3173"/>
              </a:lnSpc>
            </a:pPr>
            <a:r>
              <a:rPr lang="en-US" sz="2400" spc="117" dirty="0">
                <a:solidFill>
                  <a:srgbClr val="222222"/>
                </a:solidFill>
                <a:latin typeface="Glacial Indifference Bold" panose="020B0604020202020204" charset="0"/>
              </a:rPr>
              <a:t>ECO4/</a:t>
            </a:r>
            <a:r>
              <a:rPr lang="en-US" sz="2400" spc="117" dirty="0" err="1">
                <a:solidFill>
                  <a:srgbClr val="222222"/>
                </a:solidFill>
                <a:latin typeface="Glacial Indifference Bold" panose="020B0604020202020204" charset="0"/>
              </a:rPr>
              <a:t>ECOFlex</a:t>
            </a:r>
            <a:r>
              <a:rPr lang="en-US" sz="2400" spc="117" dirty="0">
                <a:solidFill>
                  <a:srgbClr val="222222"/>
                </a:solidFill>
                <a:latin typeface="Glacial Indifference Bold" panose="020B0604020202020204" charset="0"/>
              </a:rPr>
              <a:t> Funding		</a:t>
            </a:r>
          </a:p>
          <a:p>
            <a:pPr>
              <a:lnSpc>
                <a:spcPts val="3173"/>
              </a:lnSpc>
            </a:pPr>
            <a:r>
              <a:rPr lang="en-US" sz="2400" spc="93" dirty="0">
                <a:solidFill>
                  <a:srgbClr val="222222"/>
                </a:solidFill>
                <a:latin typeface="Glacial Indifference" panose="020B0604020202020204" charset="0"/>
              </a:rPr>
              <a:t>Available for insulation measures (loft, walls &amp; floors) and heating system replacements</a:t>
            </a:r>
          </a:p>
        </p:txBody>
      </p:sp>
      <p:sp>
        <p:nvSpPr>
          <p:cNvPr id="7" name="TextBox 7"/>
          <p:cNvSpPr txBox="1"/>
          <p:nvPr/>
        </p:nvSpPr>
        <p:spPr>
          <a:xfrm>
            <a:off x="1093510" y="4355253"/>
            <a:ext cx="10636881" cy="720967"/>
          </a:xfrm>
          <a:prstGeom prst="rect">
            <a:avLst/>
          </a:prstGeom>
        </p:spPr>
        <p:txBody>
          <a:bodyPr wrap="square" lIns="0" tIns="0" rIns="0" bIns="0" rtlCol="0" anchor="t">
            <a:spAutoFit/>
          </a:bodyPr>
          <a:lstStyle/>
          <a:p>
            <a:pPr>
              <a:lnSpc>
                <a:spcPts val="2917"/>
              </a:lnSpc>
            </a:pPr>
            <a:r>
              <a:rPr lang="en-US" sz="2400" spc="117" dirty="0">
                <a:solidFill>
                  <a:srgbClr val="222222"/>
                </a:solidFill>
                <a:latin typeface="Glacial Indifference Bold"/>
              </a:rPr>
              <a:t>Boiler funding - ECHO</a:t>
            </a:r>
            <a:endParaRPr lang="en-US" sz="2400" spc="117" dirty="0">
              <a:solidFill>
                <a:srgbClr val="222222"/>
              </a:solidFill>
              <a:latin typeface="Glacial Indifference Bold" panose="020B0604020202020204" charset="0"/>
            </a:endParaRPr>
          </a:p>
          <a:p>
            <a:pPr>
              <a:lnSpc>
                <a:spcPts val="2917"/>
              </a:lnSpc>
            </a:pPr>
            <a:r>
              <a:rPr lang="en-US" sz="2400" spc="93" dirty="0">
                <a:solidFill>
                  <a:srgbClr val="222222"/>
                </a:solidFill>
                <a:latin typeface="Glacial Indifference"/>
              </a:rPr>
              <a:t>Emergency Central Heating Obligation scheme – repair or replace</a:t>
            </a:r>
            <a:r>
              <a:rPr lang="en-US" sz="2400" spc="117" dirty="0">
                <a:solidFill>
                  <a:srgbClr val="222222"/>
                </a:solidFill>
                <a:latin typeface="Glacial Indifference Bold"/>
              </a:rPr>
              <a:t>   </a:t>
            </a:r>
          </a:p>
        </p:txBody>
      </p:sp>
      <p:grpSp>
        <p:nvGrpSpPr>
          <p:cNvPr id="12" name="Group 11">
            <a:extLst>
              <a:ext uri="{FF2B5EF4-FFF2-40B4-BE49-F238E27FC236}">
                <a16:creationId xmlns:a16="http://schemas.microsoft.com/office/drawing/2014/main" id="{9FDE53BA-2AB5-490A-A1E9-9AAD3D1EC5EA}"/>
              </a:ext>
            </a:extLst>
          </p:cNvPr>
          <p:cNvGrpSpPr/>
          <p:nvPr/>
        </p:nvGrpSpPr>
        <p:grpSpPr>
          <a:xfrm>
            <a:off x="1091202" y="657045"/>
            <a:ext cx="9570357" cy="1229357"/>
            <a:chOff x="1790700" y="1085850"/>
            <a:chExt cx="14355535" cy="1844036"/>
          </a:xfrm>
        </p:grpSpPr>
        <p:sp>
          <p:nvSpPr>
            <p:cNvPr id="2" name="TextBox 2"/>
            <p:cNvSpPr txBox="1"/>
            <p:nvPr/>
          </p:nvSpPr>
          <p:spPr>
            <a:xfrm>
              <a:off x="1790700" y="1085850"/>
              <a:ext cx="11068812" cy="1134926"/>
            </a:xfrm>
            <a:prstGeom prst="rect">
              <a:avLst/>
            </a:prstGeom>
          </p:spPr>
          <p:txBody>
            <a:bodyPr lIns="0" tIns="0" rIns="0" bIns="0" rtlCol="0" anchor="t">
              <a:spAutoFit/>
            </a:bodyPr>
            <a:lstStyle/>
            <a:p>
              <a:pPr>
                <a:lnSpc>
                  <a:spcPts val="5867"/>
                </a:lnSpc>
              </a:pPr>
              <a:r>
                <a:rPr lang="en-US" sz="5067" spc="133">
                  <a:solidFill>
                    <a:srgbClr val="FF2870"/>
                  </a:solidFill>
                  <a:latin typeface="Glacial Indifference Bold"/>
                </a:rPr>
                <a:t>GRANTS</a:t>
              </a:r>
            </a:p>
          </p:txBody>
        </p:sp>
        <p:sp>
          <p:nvSpPr>
            <p:cNvPr id="14" name="TextBox 14"/>
            <p:cNvSpPr txBox="1"/>
            <p:nvPr/>
          </p:nvSpPr>
          <p:spPr>
            <a:xfrm>
              <a:off x="1790700" y="2271395"/>
              <a:ext cx="14355535" cy="500138"/>
            </a:xfrm>
            <a:prstGeom prst="rect">
              <a:avLst/>
            </a:prstGeom>
          </p:spPr>
          <p:txBody>
            <a:bodyPr lIns="0" tIns="0" rIns="0" bIns="0" rtlCol="0" anchor="t">
              <a:spAutoFit/>
            </a:bodyPr>
            <a:lstStyle/>
            <a:p>
              <a:pPr>
                <a:lnSpc>
                  <a:spcPts val="2567"/>
                </a:lnSpc>
              </a:pPr>
              <a:r>
                <a:rPr lang="en-US" sz="2333" spc="58">
                  <a:solidFill>
                    <a:srgbClr val="FF2870"/>
                  </a:solidFill>
                  <a:latin typeface="Glacial Indifference Bold"/>
                </a:rPr>
                <a:t>FOR ENERGY EFFICIENCY IMPROVEMENTS</a:t>
              </a:r>
            </a:p>
          </p:txBody>
        </p:sp>
        <p:sp>
          <p:nvSpPr>
            <p:cNvPr id="15" name="AutoShape 9">
              <a:extLst>
                <a:ext uri="{FF2B5EF4-FFF2-40B4-BE49-F238E27FC236}">
                  <a16:creationId xmlns:a16="http://schemas.microsoft.com/office/drawing/2014/main" id="{E95B3E52-A05A-43D5-8F85-0386C5559F89}"/>
                </a:ext>
              </a:extLst>
            </p:cNvPr>
            <p:cNvSpPr/>
            <p:nvPr/>
          </p:nvSpPr>
          <p:spPr>
            <a:xfrm flipV="1">
              <a:off x="1797627" y="2857499"/>
              <a:ext cx="8870373" cy="72387"/>
            </a:xfrm>
            <a:prstGeom prst="rect">
              <a:avLst/>
            </a:prstGeom>
            <a:solidFill>
              <a:srgbClr val="FFE148"/>
            </a:solidFill>
            <a:ln>
              <a:solidFill>
                <a:srgbClr val="FFE148"/>
              </a:solidFill>
            </a:ln>
          </p:spPr>
          <p:txBody>
            <a:bodyPr/>
            <a:lstStyle/>
            <a:p>
              <a:endParaRPr lang="en-GB" sz="1200"/>
            </a:p>
          </p:txBody>
        </p:sp>
      </p:grpSp>
      <p:sp>
        <p:nvSpPr>
          <p:cNvPr id="21" name="TextBox 7">
            <a:extLst>
              <a:ext uri="{FF2B5EF4-FFF2-40B4-BE49-F238E27FC236}">
                <a16:creationId xmlns:a16="http://schemas.microsoft.com/office/drawing/2014/main" id="{5436168A-3772-41CE-BCF0-F6B2028E843C}"/>
              </a:ext>
            </a:extLst>
          </p:cNvPr>
          <p:cNvSpPr txBox="1"/>
          <p:nvPr/>
        </p:nvSpPr>
        <p:spPr>
          <a:xfrm>
            <a:off x="1091201" y="5597811"/>
            <a:ext cx="3531599" cy="337336"/>
          </a:xfrm>
          <a:prstGeom prst="rect">
            <a:avLst/>
          </a:prstGeom>
        </p:spPr>
        <p:txBody>
          <a:bodyPr wrap="square" lIns="0" tIns="0" rIns="0" bIns="0" rtlCol="0" anchor="t">
            <a:spAutoFit/>
          </a:bodyPr>
          <a:lstStyle/>
          <a:p>
            <a:pPr>
              <a:lnSpc>
                <a:spcPts val="2917"/>
              </a:lnSpc>
            </a:pPr>
            <a:r>
              <a:rPr lang="en-US" sz="2000" spc="117" dirty="0">
                <a:solidFill>
                  <a:srgbClr val="222222"/>
                </a:solidFill>
                <a:latin typeface="Glacial Indifference Bold"/>
              </a:rPr>
              <a:t>      </a:t>
            </a:r>
          </a:p>
        </p:txBody>
      </p:sp>
      <p:pic>
        <p:nvPicPr>
          <p:cNvPr id="10" name="Picture 9">
            <a:extLst>
              <a:ext uri="{FF2B5EF4-FFF2-40B4-BE49-F238E27FC236}">
                <a16:creationId xmlns:a16="http://schemas.microsoft.com/office/drawing/2014/main" id="{16E11AB4-CA3C-42BA-98FC-A4013896499D}"/>
              </a:ext>
            </a:extLst>
          </p:cNvPr>
          <p:cNvPicPr>
            <a:picLocks noChangeAspect="1"/>
          </p:cNvPicPr>
          <p:nvPr/>
        </p:nvPicPr>
        <p:blipFill>
          <a:blip r:embed="rId3"/>
          <a:stretch>
            <a:fillRect/>
          </a:stretch>
        </p:blipFill>
        <p:spPr>
          <a:xfrm>
            <a:off x="7678822" y="380202"/>
            <a:ext cx="4141429" cy="1944171"/>
          </a:xfrm>
          <a:prstGeom prst="roundRect">
            <a:avLst>
              <a:gd name="adj" fmla="val 8594"/>
            </a:avLst>
          </a:prstGeom>
          <a:solidFill>
            <a:srgbClr val="FFFFFF">
              <a:shade val="85000"/>
            </a:srgbClr>
          </a:solidFill>
          <a:ln>
            <a:noFill/>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89920" y="2232741"/>
            <a:ext cx="10632263" cy="1597297"/>
          </a:xfrm>
          <a:prstGeom prst="rect">
            <a:avLst/>
          </a:prstGeom>
        </p:spPr>
        <p:txBody>
          <a:bodyPr wrap="square" lIns="0" tIns="0" rIns="0" bIns="0" rtlCol="0" anchor="t">
            <a:spAutoFit/>
          </a:bodyPr>
          <a:lstStyle/>
          <a:p>
            <a:pPr>
              <a:lnSpc>
                <a:spcPts val="3173"/>
              </a:lnSpc>
            </a:pPr>
            <a:r>
              <a:rPr lang="en-US" sz="2000" spc="93" dirty="0">
                <a:solidFill>
                  <a:srgbClr val="222222"/>
                </a:solidFill>
                <a:latin typeface="Glacial Indifference Bold" panose="020B0604020202020204" charset="0"/>
              </a:rPr>
              <a:t>Warm Home Discount</a:t>
            </a:r>
            <a:r>
              <a:rPr lang="en-US" sz="2000" spc="93" dirty="0">
                <a:solidFill>
                  <a:srgbClr val="222222"/>
                </a:solidFill>
                <a:latin typeface="Glacial Indifference" panose="020B0604020202020204" charset="0"/>
              </a:rPr>
              <a:t> </a:t>
            </a:r>
          </a:p>
          <a:p>
            <a:pPr>
              <a:lnSpc>
                <a:spcPts val="3173"/>
              </a:lnSpc>
            </a:pPr>
            <a:r>
              <a:rPr lang="en-US" sz="2133" spc="93" dirty="0">
                <a:solidFill>
                  <a:srgbClr val="222222"/>
                </a:solidFill>
                <a:latin typeface="Glacial Indifference" panose="020B0604020202020204" charset="0"/>
              </a:rPr>
              <a:t>£</a:t>
            </a:r>
            <a:r>
              <a:rPr lang="en-US" sz="2000" spc="93" dirty="0">
                <a:solidFill>
                  <a:srgbClr val="222222"/>
                </a:solidFill>
                <a:latin typeface="Glacial Indifference" panose="020B0604020202020204" charset="0"/>
              </a:rPr>
              <a:t>150 towards winter usage. Most energy providers offer it and is available to those receiving Pension Credit Guarantee Credit or means-tested benefits. Should be received automatically between October and March.</a:t>
            </a:r>
          </a:p>
        </p:txBody>
      </p:sp>
      <p:sp>
        <p:nvSpPr>
          <p:cNvPr id="5" name="TextBox 5"/>
          <p:cNvSpPr txBox="1"/>
          <p:nvPr/>
        </p:nvSpPr>
        <p:spPr>
          <a:xfrm>
            <a:off x="1089920" y="4228437"/>
            <a:ext cx="9867208" cy="1186928"/>
          </a:xfrm>
          <a:prstGeom prst="rect">
            <a:avLst/>
          </a:prstGeom>
        </p:spPr>
        <p:txBody>
          <a:bodyPr lIns="0" tIns="0" rIns="0" bIns="0" rtlCol="0" anchor="t">
            <a:spAutoFit/>
          </a:bodyPr>
          <a:lstStyle/>
          <a:p>
            <a:pPr>
              <a:lnSpc>
                <a:spcPts val="3173"/>
              </a:lnSpc>
            </a:pPr>
            <a:r>
              <a:rPr lang="en-US" sz="2000" spc="93">
                <a:solidFill>
                  <a:srgbClr val="222222"/>
                </a:solidFill>
                <a:latin typeface="Glacial Indifference Bold" panose="020B0604020202020204" charset="0"/>
              </a:rPr>
              <a:t>Energy Trust Funds</a:t>
            </a:r>
            <a:r>
              <a:rPr lang="en-US" sz="2000" spc="93">
                <a:solidFill>
                  <a:srgbClr val="222222"/>
                </a:solidFill>
                <a:latin typeface="Glacial Indifference" panose="020B0604020202020204" charset="0"/>
              </a:rPr>
              <a:t> </a:t>
            </a:r>
          </a:p>
          <a:p>
            <a:pPr>
              <a:lnSpc>
                <a:spcPts val="3173"/>
              </a:lnSpc>
            </a:pPr>
            <a:r>
              <a:rPr lang="en-US" sz="2000" spc="93">
                <a:solidFill>
                  <a:srgbClr val="222222"/>
                </a:solidFill>
                <a:latin typeface="Glacial Indifference" panose="020B0604020202020204" charset="0"/>
              </a:rPr>
              <a:t>The main/largest energy providers have funds which can help customers pay off debt. Clients usually need to seek debt advice before applying.</a:t>
            </a:r>
          </a:p>
        </p:txBody>
      </p:sp>
      <p:grpSp>
        <p:nvGrpSpPr>
          <p:cNvPr id="3" name="Group 2">
            <a:extLst>
              <a:ext uri="{FF2B5EF4-FFF2-40B4-BE49-F238E27FC236}">
                <a16:creationId xmlns:a16="http://schemas.microsoft.com/office/drawing/2014/main" id="{895E581E-7C3D-4906-8485-F4BB72746AD1}"/>
              </a:ext>
            </a:extLst>
          </p:cNvPr>
          <p:cNvGrpSpPr/>
          <p:nvPr/>
        </p:nvGrpSpPr>
        <p:grpSpPr>
          <a:xfrm>
            <a:off x="2331209" y="5697306"/>
            <a:ext cx="7529581" cy="647414"/>
            <a:chOff x="3967001" y="8772739"/>
            <a:chExt cx="11294372" cy="971121"/>
          </a:xfrm>
        </p:grpSpPr>
        <p:pic>
          <p:nvPicPr>
            <p:cNvPr id="6" name="Picture 6"/>
            <p:cNvPicPr>
              <a:picLocks noChangeAspect="1"/>
            </p:cNvPicPr>
            <p:nvPr/>
          </p:nvPicPr>
          <p:blipFill>
            <a:blip r:embed="rId3"/>
            <a:srcRect/>
            <a:stretch>
              <a:fillRect/>
            </a:stretch>
          </p:blipFill>
          <p:spPr>
            <a:xfrm>
              <a:off x="12084997" y="8772739"/>
              <a:ext cx="3176376" cy="971121"/>
            </a:xfrm>
            <a:prstGeom prst="rect">
              <a:avLst/>
            </a:prstGeom>
          </p:spPr>
        </p:pic>
        <p:pic>
          <p:nvPicPr>
            <p:cNvPr id="7" name="Picture 7"/>
            <p:cNvPicPr>
              <a:picLocks noChangeAspect="1"/>
            </p:cNvPicPr>
            <p:nvPr/>
          </p:nvPicPr>
          <p:blipFill>
            <a:blip r:embed="rId4"/>
            <a:srcRect t="4482" r="3628" b="4482"/>
            <a:stretch>
              <a:fillRect/>
            </a:stretch>
          </p:blipFill>
          <p:spPr>
            <a:xfrm>
              <a:off x="3967001" y="8877162"/>
              <a:ext cx="4163888" cy="762275"/>
            </a:xfrm>
            <a:prstGeom prst="rect">
              <a:avLst/>
            </a:prstGeom>
          </p:spPr>
        </p:pic>
        <p:pic>
          <p:nvPicPr>
            <p:cNvPr id="8" name="Picture 8"/>
            <p:cNvPicPr>
              <a:picLocks noChangeAspect="1"/>
            </p:cNvPicPr>
            <p:nvPr/>
          </p:nvPicPr>
          <p:blipFill>
            <a:blip r:embed="rId5"/>
            <a:srcRect/>
            <a:stretch>
              <a:fillRect/>
            </a:stretch>
          </p:blipFill>
          <p:spPr>
            <a:xfrm>
              <a:off x="8714333" y="8875128"/>
              <a:ext cx="2787219" cy="766343"/>
            </a:xfrm>
            <a:prstGeom prst="rect">
              <a:avLst/>
            </a:prstGeom>
          </p:spPr>
        </p:pic>
      </p:grpSp>
      <p:grpSp>
        <p:nvGrpSpPr>
          <p:cNvPr id="2" name="Group 1">
            <a:extLst>
              <a:ext uri="{FF2B5EF4-FFF2-40B4-BE49-F238E27FC236}">
                <a16:creationId xmlns:a16="http://schemas.microsoft.com/office/drawing/2014/main" id="{E18B0073-862A-47EB-8B33-C7F2C1D5156B}"/>
              </a:ext>
            </a:extLst>
          </p:cNvPr>
          <p:cNvGrpSpPr/>
          <p:nvPr/>
        </p:nvGrpSpPr>
        <p:grpSpPr>
          <a:xfrm>
            <a:off x="1089920" y="660739"/>
            <a:ext cx="9570357" cy="1225663"/>
            <a:chOff x="1634880" y="991108"/>
            <a:chExt cx="14355535" cy="1838495"/>
          </a:xfrm>
        </p:grpSpPr>
        <p:sp>
          <p:nvSpPr>
            <p:cNvPr id="9" name="TextBox 9"/>
            <p:cNvSpPr txBox="1"/>
            <p:nvPr/>
          </p:nvSpPr>
          <p:spPr>
            <a:xfrm>
              <a:off x="1634880" y="991108"/>
              <a:ext cx="11992305" cy="1134926"/>
            </a:xfrm>
            <a:prstGeom prst="rect">
              <a:avLst/>
            </a:prstGeom>
          </p:spPr>
          <p:txBody>
            <a:bodyPr wrap="square" lIns="0" tIns="0" rIns="0" bIns="0" rtlCol="0" anchor="t">
              <a:spAutoFit/>
            </a:bodyPr>
            <a:lstStyle/>
            <a:p>
              <a:pPr>
                <a:lnSpc>
                  <a:spcPts val="5867"/>
                </a:lnSpc>
              </a:pPr>
              <a:r>
                <a:rPr lang="en-US" sz="5067" spc="133">
                  <a:solidFill>
                    <a:srgbClr val="FF2870"/>
                  </a:solidFill>
                  <a:latin typeface="Glacial Indifference Bold"/>
                </a:rPr>
                <a:t>GRANTS AND FUNDING</a:t>
              </a:r>
            </a:p>
          </p:txBody>
        </p:sp>
        <p:sp>
          <p:nvSpPr>
            <p:cNvPr id="10" name="TextBox 10"/>
            <p:cNvSpPr txBox="1"/>
            <p:nvPr/>
          </p:nvSpPr>
          <p:spPr>
            <a:xfrm>
              <a:off x="1634880" y="2163952"/>
              <a:ext cx="14355535" cy="500138"/>
            </a:xfrm>
            <a:prstGeom prst="rect">
              <a:avLst/>
            </a:prstGeom>
          </p:spPr>
          <p:txBody>
            <a:bodyPr lIns="0" tIns="0" rIns="0" bIns="0" rtlCol="0" anchor="t">
              <a:spAutoFit/>
            </a:bodyPr>
            <a:lstStyle/>
            <a:p>
              <a:pPr>
                <a:lnSpc>
                  <a:spcPts val="2567"/>
                </a:lnSpc>
              </a:pPr>
              <a:r>
                <a:rPr lang="en-US" sz="2333" spc="58">
                  <a:solidFill>
                    <a:srgbClr val="FF2870"/>
                  </a:solidFill>
                  <a:latin typeface="Glacial Indifference Bold"/>
                </a:rPr>
                <a:t>FOR ENERGY BILLS / DEBT</a:t>
              </a:r>
            </a:p>
          </p:txBody>
        </p:sp>
        <p:sp>
          <p:nvSpPr>
            <p:cNvPr id="11" name="AutoShape 9">
              <a:extLst>
                <a:ext uri="{FF2B5EF4-FFF2-40B4-BE49-F238E27FC236}">
                  <a16:creationId xmlns:a16="http://schemas.microsoft.com/office/drawing/2014/main" id="{7710841E-738D-434F-857E-C3E32A90E433}"/>
                </a:ext>
              </a:extLst>
            </p:cNvPr>
            <p:cNvSpPr/>
            <p:nvPr/>
          </p:nvSpPr>
          <p:spPr>
            <a:xfrm>
              <a:off x="1634880" y="2775628"/>
              <a:ext cx="5406263" cy="53975"/>
            </a:xfrm>
            <a:prstGeom prst="rect">
              <a:avLst/>
            </a:prstGeom>
            <a:solidFill>
              <a:srgbClr val="FFE148"/>
            </a:solidFill>
          </p:spPr>
          <p:txBody>
            <a:bodyPr/>
            <a:lstStyle/>
            <a:p>
              <a:endParaRPr lang="en-GB" sz="1200"/>
            </a:p>
          </p:txBody>
        </p:sp>
      </p:grpSp>
      <p:pic>
        <p:nvPicPr>
          <p:cNvPr id="12" name="Picture 11">
            <a:extLst>
              <a:ext uri="{FF2B5EF4-FFF2-40B4-BE49-F238E27FC236}">
                <a16:creationId xmlns:a16="http://schemas.microsoft.com/office/drawing/2014/main" id="{1C21DEC4-8677-4FB8-A52C-2779ED18D6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51" t="15276" r="12715" b="176"/>
          <a:stretch/>
        </p:blipFill>
        <p:spPr>
          <a:xfrm>
            <a:off x="8877384" y="365473"/>
            <a:ext cx="3005221" cy="2154324"/>
          </a:xfrm>
          <a:prstGeom prst="roundRect">
            <a:avLst>
              <a:gd name="adj" fmla="val 8594"/>
            </a:avLst>
          </a:prstGeom>
          <a:solidFill>
            <a:srgbClr val="FFFFFF">
              <a:shade val="85000"/>
            </a:srgbClr>
          </a:solidFill>
          <a:ln>
            <a:noFill/>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CAAA0ED-F555-46C3-87FA-AA70BF34AE38}"/>
              </a:ext>
            </a:extLst>
          </p:cNvPr>
          <p:cNvGrpSpPr/>
          <p:nvPr/>
        </p:nvGrpSpPr>
        <p:grpSpPr>
          <a:xfrm>
            <a:off x="1123991" y="228600"/>
            <a:ext cx="5327610" cy="2329782"/>
            <a:chOff x="1676399" y="0"/>
            <a:chExt cx="6476401" cy="3494672"/>
          </a:xfrm>
        </p:grpSpPr>
        <p:sp>
          <p:nvSpPr>
            <p:cNvPr id="5" name="TextBox 5"/>
            <p:cNvSpPr txBox="1"/>
            <p:nvPr/>
          </p:nvSpPr>
          <p:spPr>
            <a:xfrm>
              <a:off x="1676399" y="0"/>
              <a:ext cx="6476401" cy="3404777"/>
            </a:xfrm>
            <a:prstGeom prst="rect">
              <a:avLst/>
            </a:prstGeom>
          </p:spPr>
          <p:txBody>
            <a:bodyPr wrap="square" lIns="0" tIns="0" rIns="0" bIns="0" rtlCol="0" anchor="t">
              <a:spAutoFit/>
            </a:bodyPr>
            <a:lstStyle/>
            <a:p>
              <a:pPr>
                <a:lnSpc>
                  <a:spcPts val="5867"/>
                </a:lnSpc>
              </a:pPr>
              <a:r>
                <a:rPr lang="en-US" sz="5067" spc="133" dirty="0">
                  <a:solidFill>
                    <a:srgbClr val="FF2870"/>
                  </a:solidFill>
                  <a:latin typeface="Glacial Indifference Bold"/>
                </a:rPr>
                <a:t>EMERGENCY FUEL VOUCHERS</a:t>
              </a:r>
            </a:p>
          </p:txBody>
        </p:sp>
        <p:sp>
          <p:nvSpPr>
            <p:cNvPr id="9" name="AutoShape 9"/>
            <p:cNvSpPr/>
            <p:nvPr/>
          </p:nvSpPr>
          <p:spPr>
            <a:xfrm>
              <a:off x="1676400" y="3412122"/>
              <a:ext cx="6476400" cy="82550"/>
            </a:xfrm>
            <a:prstGeom prst="rect">
              <a:avLst/>
            </a:prstGeom>
            <a:solidFill>
              <a:srgbClr val="FFE148"/>
            </a:solidFill>
          </p:spPr>
          <p:txBody>
            <a:bodyPr/>
            <a:lstStyle/>
            <a:p>
              <a:endParaRPr lang="en-GB" sz="1200"/>
            </a:p>
          </p:txBody>
        </p:sp>
      </p:grpSp>
      <p:sp>
        <p:nvSpPr>
          <p:cNvPr id="4" name="Rectangle 3">
            <a:extLst>
              <a:ext uri="{FF2B5EF4-FFF2-40B4-BE49-F238E27FC236}">
                <a16:creationId xmlns:a16="http://schemas.microsoft.com/office/drawing/2014/main" id="{2EE28623-87B0-40A7-83EC-442B275F1116}"/>
              </a:ext>
            </a:extLst>
          </p:cNvPr>
          <p:cNvSpPr/>
          <p:nvPr/>
        </p:nvSpPr>
        <p:spPr>
          <a:xfrm>
            <a:off x="1123991" y="2928874"/>
            <a:ext cx="5327609" cy="2964914"/>
          </a:xfrm>
          <a:prstGeom prst="rect">
            <a:avLst/>
          </a:prstGeom>
        </p:spPr>
        <p:txBody>
          <a:bodyPr wrap="square">
            <a:spAutoFit/>
          </a:bodyPr>
          <a:lstStyle/>
          <a:p>
            <a:pPr>
              <a:lnSpc>
                <a:spcPts val="3173"/>
              </a:lnSpc>
            </a:pPr>
            <a:r>
              <a:rPr lang="en-US" sz="2800" b="1" dirty="0">
                <a:latin typeface="Glacial Indifference" panose="020B0604020202020204" charset="0"/>
              </a:rPr>
              <a:t>Referral partners </a:t>
            </a:r>
            <a:r>
              <a:rPr lang="en-US" sz="2800" dirty="0">
                <a:latin typeface="Glacial Indifference" panose="020B0604020202020204" charset="0"/>
              </a:rPr>
              <a:t>may refer residents to BHBH for a £49 voucher if they are struggling to top up their prepayment meter. The voucher can all go to gas or all to electric or can be split between both.</a:t>
            </a:r>
          </a:p>
        </p:txBody>
      </p:sp>
      <p:pic>
        <p:nvPicPr>
          <p:cNvPr id="8" name="Picture 7">
            <a:extLst>
              <a:ext uri="{FF2B5EF4-FFF2-40B4-BE49-F238E27FC236}">
                <a16:creationId xmlns:a16="http://schemas.microsoft.com/office/drawing/2014/main" id="{9252DB29-D557-4AA0-9751-94229EF1CAA4}"/>
              </a:ext>
            </a:extLst>
          </p:cNvPr>
          <p:cNvPicPr>
            <a:picLocks noChangeAspect="1"/>
          </p:cNvPicPr>
          <p:nvPr/>
        </p:nvPicPr>
        <p:blipFill rotWithShape="1">
          <a:blip r:embed="rId3">
            <a:extLst>
              <a:ext uri="{28A0092B-C50C-407E-A947-70E740481C1C}">
                <a14:useLocalDpi xmlns:a14="http://schemas.microsoft.com/office/drawing/2010/main" val="0"/>
              </a:ext>
            </a:extLst>
          </a:blip>
          <a:srcRect l="6705" t="149" r="43296" b="-149"/>
          <a:stretch/>
        </p:blipFill>
        <p:spPr>
          <a:xfrm>
            <a:off x="7040813" y="0"/>
            <a:ext cx="5151187" cy="6868249"/>
          </a:xfrm>
          <a:prstGeom prst="rect">
            <a:avLst/>
          </a:prstGeom>
        </p:spPr>
      </p:pic>
    </p:spTree>
    <p:extLst>
      <p:ext uri="{BB962C8B-B14F-4D97-AF65-F5344CB8AC3E}">
        <p14:creationId xmlns:p14="http://schemas.microsoft.com/office/powerpoint/2010/main" val="4036271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2887</Words>
  <Application>Microsoft Office PowerPoint</Application>
  <PresentationFormat>Widescreen</PresentationFormat>
  <Paragraphs>297</Paragraphs>
  <Slides>23</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Abadi</vt:lpstr>
      <vt:lpstr>Aptos</vt:lpstr>
      <vt:lpstr>Aptos Display</vt:lpstr>
      <vt:lpstr>Arial</vt:lpstr>
      <vt:lpstr>Bodoni MT</vt:lpstr>
      <vt:lpstr>Calibri</vt:lpstr>
      <vt:lpstr>Calibri Light</vt:lpstr>
      <vt:lpstr>Glacial Indifference</vt:lpstr>
      <vt:lpstr>Glacial Indifference Bold</vt:lpstr>
      <vt:lpstr>HK Grotesk Light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Supplier Network </vt:lpstr>
      <vt:lpstr>What is supplier network?</vt:lpstr>
      <vt:lpstr>Eco4 Flex </vt:lpstr>
      <vt:lpstr>Eligibility Route 1 </vt:lpstr>
      <vt:lpstr>Eligibility route 2</vt:lpstr>
      <vt:lpstr>Eligibility Route 3 </vt:lpstr>
      <vt:lpstr>Additional Eligibility Route 4 </vt:lpstr>
      <vt:lpstr>Onboarding and declaration Fees</vt:lpstr>
      <vt:lpstr>Approved Paying Installers</vt:lpstr>
      <vt:lpstr>Suppler Networks Areas </vt:lpstr>
      <vt:lpstr>Image SLide</vt:lpstr>
      <vt:lpstr>SUPPLIER NETWORK Contact details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Mynott</dc:creator>
  <cp:lastModifiedBy>Heather Mynott</cp:lastModifiedBy>
  <cp:revision>1</cp:revision>
  <dcterms:created xsi:type="dcterms:W3CDTF">2024-10-11T09:15:42Z</dcterms:created>
  <dcterms:modified xsi:type="dcterms:W3CDTF">2024-10-11T09:15:51Z</dcterms:modified>
</cp:coreProperties>
</file>